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72" roundtripDataSignature="AMtx7miyeAZwclGUYmgIYHiKh/5lbgR2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 name="Google Shape;3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 name="Google Shape;9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 name="Google Shape;10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 name="Google Shape;10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 name="Google Shape;11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 name="Google Shape;12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 name="Google Shape;12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 name="Google Shape;13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 name="Google Shape;13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 name="Google Shape;14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 name="Google Shape;15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 name="Google Shape;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 name="Google Shape;15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0" name="Google Shape;20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6" name="Google Shape;20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Client-Side tests</a:t>
            </a:r>
            <a:endParaRPr/>
          </a:p>
          <a:p>
            <a:pPr indent="0" lvl="1" marL="457200" rtl="0" algn="l">
              <a:spcBef>
                <a:spcPts val="0"/>
              </a:spcBef>
              <a:spcAft>
                <a:spcPts val="0"/>
              </a:spcAft>
              <a:buNone/>
            </a:pPr>
            <a:r>
              <a:rPr lang="en-US"/>
              <a:t>As insiders have access to the internet, run applications, and have other capabilities, we test</a:t>
            </a:r>
            <a:endParaRPr/>
          </a:p>
          <a:p>
            <a:pPr indent="0" lvl="0" marL="0" rtl="0" algn="l">
              <a:spcBef>
                <a:spcPts val="360"/>
              </a:spcBef>
              <a:spcAft>
                <a:spcPts val="0"/>
              </a:spcAft>
              <a:buNone/>
            </a:pPr>
            <a:r>
              <a:t/>
            </a:r>
            <a:endParaRPr/>
          </a:p>
        </p:txBody>
      </p:sp>
      <p:sp>
        <p:nvSpPr>
          <p:cNvPr id="207" name="Google Shape;207;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3" name="Google Shape;21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 name="Google Shape;5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5" name="Google Shape;285;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 name="Google Shape;5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 name="Google Shape;29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5" name="Google Shape;30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1" name="Google Shape;34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9" name="Google Shape;34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3" name="Google Shape;40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9" name="Google Shape;40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 name="Google Shape;6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5" name="Google Shape;41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0" name="Google Shape;42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6" name="Google Shape;42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2" name="Google Shape;43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0" name="Google Shape;44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6" name="Google Shape;44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2" name="Google Shape;45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8" name="Google Shape;45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4" name="Google Shape;46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 name="Google Shape;47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 name="Google Shape;6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6" name="Google Shape;47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2" name="Google Shape;482;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8" name="Google Shape;488;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 name="Google Shape;49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1" name="Google Shape;501;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7" name="Google Shape;507;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2" name="Google Shape;512;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 name="Google Shape;7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 name="Google Shape;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 name="Google Shape;8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4" name="Shape 14"/>
        <p:cNvGrpSpPr/>
        <p:nvPr/>
      </p:nvGrpSpPr>
      <p:grpSpPr>
        <a:xfrm>
          <a:off x="0" y="0"/>
          <a:ext cx="0" cy="0"/>
          <a:chOff x="0" y="0"/>
          <a:chExt cx="0" cy="0"/>
        </a:xfrm>
      </p:grpSpPr>
      <p:sp>
        <p:nvSpPr>
          <p:cNvPr id="15" name="Google Shape;15;p68"/>
          <p:cNvSpPr/>
          <p:nvPr>
            <p:ph idx="2" type="pic"/>
          </p:nvPr>
        </p:nvSpPr>
        <p:spPr>
          <a:xfrm>
            <a:off x="-9144" y="0"/>
            <a:ext cx="9153144" cy="51435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SzPts val="1400"/>
              <a:buNone/>
              <a:defRPr b="0" i="0" sz="2400" u="none" cap="none" strike="noStrike">
                <a:solidFill>
                  <a:schemeClr val="dk1"/>
                </a:solidFill>
                <a:latin typeface="Arial"/>
                <a:ea typeface="Arial"/>
                <a:cs typeface="Arial"/>
                <a:sym typeface="Arial"/>
              </a:defRPr>
            </a:lvl1pPr>
            <a:lvl2pPr lvl="1"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spcBef>
                <a:spcPts val="28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4pPr>
            <a:lvl5pPr lvl="4" marR="0" rtl="0" algn="l">
              <a:spcBef>
                <a:spcPts val="28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 name="Google Shape;16;p68"/>
          <p:cNvSpPr txBox="1"/>
          <p:nvPr>
            <p:ph idx="1" type="body"/>
          </p:nvPr>
        </p:nvSpPr>
        <p:spPr>
          <a:xfrm>
            <a:off x="227752" y="1532443"/>
            <a:ext cx="3637261" cy="1811289"/>
          </a:xfrm>
          <a:prstGeom prst="rect">
            <a:avLst/>
          </a:prstGeom>
          <a:noFill/>
          <a:ln>
            <a:noFill/>
          </a:ln>
        </p:spPr>
        <p:txBody>
          <a:bodyPr anchorCtr="0" anchor="ctr" bIns="0" lIns="0" spcFirstLastPara="1" rIns="0" wrap="square" tIns="0">
            <a:normAutofit/>
          </a:bodyPr>
          <a:lstStyle>
            <a:lvl1pPr indent="-228600" lvl="0" marL="457200" marR="0" rtl="0" algn="l">
              <a:spcBef>
                <a:spcPts val="0"/>
              </a:spcBef>
              <a:spcAft>
                <a:spcPts val="0"/>
              </a:spcAft>
              <a:buSzPts val="1400"/>
              <a:buNone/>
              <a:defRPr b="1" i="0" sz="3000" u="none" cap="none" strike="noStrike">
                <a:solidFill>
                  <a:schemeClr val="lt1"/>
                </a:solidFill>
                <a:latin typeface="Arial"/>
                <a:ea typeface="Arial"/>
                <a:cs typeface="Arial"/>
                <a:sym typeface="Arial"/>
              </a:defRPr>
            </a:lvl1pPr>
            <a:lvl2pPr indent="-317500" lvl="1" marL="914400" marR="0" rtl="0" algn="l">
              <a:spcBef>
                <a:spcPts val="28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spcBef>
                <a:spcPts val="28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1"/>
              </a:buClr>
              <a:buSzPts val="1400"/>
              <a:buFont typeface="Courier New"/>
              <a:buChar char="o"/>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 name="Google Shape;17;p68"/>
          <p:cNvSpPr txBox="1"/>
          <p:nvPr>
            <p:ph idx="3" type="body"/>
          </p:nvPr>
        </p:nvSpPr>
        <p:spPr>
          <a:xfrm>
            <a:off x="227012" y="3718898"/>
            <a:ext cx="1783159" cy="36195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000" u="none" cap="none" strike="noStrike">
                <a:solidFill>
                  <a:srgbClr val="FFFFFF"/>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 name="Google Shape;18;p68"/>
          <p:cNvSpPr txBox="1"/>
          <p:nvPr/>
        </p:nvSpPr>
        <p:spPr>
          <a:xfrm>
            <a:off x="3271146" y="4908239"/>
            <a:ext cx="2601707" cy="267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dk1"/>
                </a:solidFill>
                <a:latin typeface="Arial"/>
                <a:ea typeface="Arial"/>
                <a:cs typeface="Arial"/>
                <a:sym typeface="Arial"/>
              </a:rPr>
              <a:t>©2020 NYU Tandon School of Engineering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19" name="Shape 19"/>
        <p:cNvGrpSpPr/>
        <p:nvPr/>
      </p:nvGrpSpPr>
      <p:grpSpPr>
        <a:xfrm>
          <a:off x="0" y="0"/>
          <a:ext cx="0" cy="0"/>
          <a:chOff x="0" y="0"/>
          <a:chExt cx="0" cy="0"/>
        </a:xfrm>
      </p:grpSpPr>
      <p:sp>
        <p:nvSpPr>
          <p:cNvPr id="20" name="Google Shape;20;p69"/>
          <p:cNvSpPr/>
          <p:nvPr/>
        </p:nvSpPr>
        <p:spPr>
          <a:xfrm>
            <a:off x="-9144" y="852420"/>
            <a:ext cx="4581144" cy="3438659"/>
          </a:xfrm>
          <a:prstGeom prst="rect">
            <a:avLst/>
          </a:prstGeom>
          <a:solidFill>
            <a:srgbClr val="57068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21" name="Google Shape;21;p69"/>
          <p:cNvSpPr txBox="1"/>
          <p:nvPr>
            <p:ph idx="1" type="body"/>
          </p:nvPr>
        </p:nvSpPr>
        <p:spPr>
          <a:xfrm>
            <a:off x="227751" y="1429555"/>
            <a:ext cx="3637261" cy="2343956"/>
          </a:xfrm>
          <a:prstGeom prst="rect">
            <a:avLst/>
          </a:prstGeom>
          <a:noFill/>
          <a:ln>
            <a:noFill/>
          </a:ln>
        </p:spPr>
        <p:txBody>
          <a:bodyPr anchorCtr="0" anchor="ctr" bIns="0" lIns="0" spcFirstLastPara="1" rIns="0" wrap="square" tIns="0">
            <a:normAutofit/>
          </a:bodyPr>
          <a:lstStyle>
            <a:lvl1pPr indent="-228600" lvl="0" marL="457200" marR="0" rtl="0" algn="l">
              <a:spcBef>
                <a:spcPts val="0"/>
              </a:spcBef>
              <a:spcAft>
                <a:spcPts val="0"/>
              </a:spcAft>
              <a:buSzPts val="1400"/>
              <a:buNone/>
              <a:defRPr b="1" i="0" sz="3000" u="none" cap="none" strike="noStrike">
                <a:solidFill>
                  <a:schemeClr val="lt1"/>
                </a:solidFill>
                <a:latin typeface="Arial"/>
                <a:ea typeface="Arial"/>
                <a:cs typeface="Arial"/>
                <a:sym typeface="Arial"/>
              </a:defRPr>
            </a:lvl1pPr>
            <a:lvl2pPr indent="-317500" lvl="1" marL="914400" marR="0" rtl="0" algn="l">
              <a:spcBef>
                <a:spcPts val="28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spcBef>
                <a:spcPts val="28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1"/>
              </a:buClr>
              <a:buSzPts val="1400"/>
              <a:buFont typeface="Courier New"/>
              <a:buChar char="o"/>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69"/>
          <p:cNvSpPr txBox="1"/>
          <p:nvPr/>
        </p:nvSpPr>
        <p:spPr>
          <a:xfrm>
            <a:off x="3271146" y="4908239"/>
            <a:ext cx="2601707" cy="267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dk1"/>
                </a:solidFill>
                <a:latin typeface="Arial"/>
                <a:ea typeface="Arial"/>
                <a:cs typeface="Arial"/>
                <a:sym typeface="Arial"/>
              </a:rPr>
              <a:t>©2020 NYU Tandon School of Engineering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23" name="Shape 23"/>
        <p:cNvGrpSpPr/>
        <p:nvPr/>
      </p:nvGrpSpPr>
      <p:grpSpPr>
        <a:xfrm>
          <a:off x="0" y="0"/>
          <a:ext cx="0" cy="0"/>
          <a:chOff x="0" y="0"/>
          <a:chExt cx="0" cy="0"/>
        </a:xfrm>
      </p:grpSpPr>
      <p:sp>
        <p:nvSpPr>
          <p:cNvPr id="24" name="Google Shape;24;p70"/>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lvl1pPr indent="-355600" lvl="0" marL="457200" marR="0" rtl="0" algn="l">
              <a:spcBef>
                <a:spcPts val="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1pPr>
            <a:lvl2pPr indent="-342900" lvl="1" marL="9144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4pPr>
            <a:lvl5pPr indent="-317500" lvl="4" marL="2286000" marR="0" rtl="0" algn="l">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 name="Google Shape;25;p70"/>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lvl1pPr indent="-228600" lvl="0" marL="457200" marR="0" rtl="0" algn="r">
              <a:spcBef>
                <a:spcPts val="0"/>
              </a:spcBef>
              <a:spcAft>
                <a:spcPts val="0"/>
              </a:spcAft>
              <a:buSzPts val="1400"/>
              <a:buNone/>
              <a:defRPr b="1" i="0" sz="2000" u="none" cap="none" strike="noStrike">
                <a:solidFill>
                  <a:schemeClr val="lt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Courier New"/>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Noto Sans Symbols"/>
              <a:buNone/>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Content" showMasterSp="0">
  <p:cSld name="Section Title Content">
    <p:spTree>
      <p:nvGrpSpPr>
        <p:cNvPr id="26" name="Shape 26"/>
        <p:cNvGrpSpPr/>
        <p:nvPr/>
      </p:nvGrpSpPr>
      <p:grpSpPr>
        <a:xfrm>
          <a:off x="0" y="0"/>
          <a:ext cx="0" cy="0"/>
          <a:chOff x="0" y="0"/>
          <a:chExt cx="0" cy="0"/>
        </a:xfrm>
      </p:grpSpPr>
      <p:sp>
        <p:nvSpPr>
          <p:cNvPr id="27" name="Google Shape;27;p71"/>
          <p:cNvSpPr/>
          <p:nvPr/>
        </p:nvSpPr>
        <p:spPr>
          <a:xfrm>
            <a:off x="0" y="0"/>
            <a:ext cx="9153525" cy="5157788"/>
          </a:xfrm>
          <a:prstGeom prst="rect">
            <a:avLst/>
          </a:prstGeom>
          <a:solidFill>
            <a:srgbClr val="5706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71"/>
          <p:cNvSpPr txBox="1"/>
          <p:nvPr/>
        </p:nvSpPr>
        <p:spPr>
          <a:xfrm>
            <a:off x="8315325" y="292100"/>
            <a:ext cx="1841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9" name="Google Shape;29;p71"/>
          <p:cNvPicPr preferRelativeResize="0"/>
          <p:nvPr/>
        </p:nvPicPr>
        <p:blipFill rotWithShape="1">
          <a:blip r:embed="rId2">
            <a:alphaModFix/>
          </a:blip>
          <a:srcRect b="0" l="0" r="0" t="0"/>
          <a:stretch/>
        </p:blipFill>
        <p:spPr>
          <a:xfrm>
            <a:off x="4759325" y="238125"/>
            <a:ext cx="1463675" cy="228600"/>
          </a:xfrm>
          <a:prstGeom prst="rect">
            <a:avLst/>
          </a:prstGeom>
          <a:noFill/>
          <a:ln>
            <a:noFill/>
          </a:ln>
        </p:spPr>
      </p:pic>
      <p:sp>
        <p:nvSpPr>
          <p:cNvPr id="30" name="Google Shape;30;p71"/>
          <p:cNvSpPr txBox="1"/>
          <p:nvPr>
            <p:ph idx="1" type="body"/>
          </p:nvPr>
        </p:nvSpPr>
        <p:spPr>
          <a:xfrm>
            <a:off x="0" y="0"/>
            <a:ext cx="4480560" cy="5156574"/>
          </a:xfrm>
          <a:prstGeom prst="rect">
            <a:avLst/>
          </a:prstGeom>
          <a:noFill/>
          <a:ln>
            <a:noFill/>
          </a:ln>
        </p:spPr>
        <p:txBody>
          <a:bodyPr anchorCtr="0" anchor="ctr" bIns="0" lIns="0" spcFirstLastPara="1" rIns="0" wrap="square" tIns="0">
            <a:normAutofit/>
          </a:bodyPr>
          <a:lstStyle>
            <a:lvl1pPr indent="-228600" lvl="0" marL="457200" marR="0" rtl="0" algn="ctr">
              <a:spcBef>
                <a:spcPts val="600"/>
              </a:spcBef>
              <a:spcAft>
                <a:spcPts val="0"/>
              </a:spcAft>
              <a:buSzPts val="1400"/>
              <a:buNone/>
              <a:defRPr b="1" i="0" sz="3000" u="none" cap="none" strike="noStrike">
                <a:solidFill>
                  <a:srgbClr val="FFFFFF"/>
                </a:solidFill>
                <a:latin typeface="Arial"/>
                <a:ea typeface="Arial"/>
                <a:cs typeface="Arial"/>
                <a:sym typeface="Arial"/>
              </a:defRPr>
            </a:lvl1pPr>
            <a:lvl2pPr indent="-228600" lvl="1" marL="914400" marR="0" rtl="0" algn="l">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1" name="Google Shape;31;p71"/>
          <p:cNvSpPr txBox="1"/>
          <p:nvPr>
            <p:ph idx="2" type="body"/>
          </p:nvPr>
        </p:nvSpPr>
        <p:spPr>
          <a:xfrm>
            <a:off x="4997268" y="1583857"/>
            <a:ext cx="3737844" cy="3131018"/>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1" i="0" sz="3000" u="none" cap="none" strike="noStrike">
                <a:solidFill>
                  <a:srgbClr val="FFFFFF"/>
                </a:solidFill>
                <a:latin typeface="Arial"/>
                <a:ea typeface="Arial"/>
                <a:cs typeface="Arial"/>
                <a:sym typeface="Arial"/>
              </a:defRPr>
            </a:lvl1pPr>
            <a:lvl2pPr indent="-228600" lvl="1" marL="914400" marR="0" rtl="0" algn="l">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2pPr>
            <a:lvl3pPr indent="-317500" lvl="2" marL="1371600" marR="0" rtl="0" algn="l">
              <a:spcBef>
                <a:spcPts val="28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gn="l">
              <a:spcBef>
                <a:spcPts val="280"/>
              </a:spcBef>
              <a:spcAft>
                <a:spcPts val="0"/>
              </a:spcAft>
              <a:buClr>
                <a:srgbClr val="FFFFFF"/>
              </a:buClr>
              <a:buSzPts val="1400"/>
              <a:buFont typeface="Courier New"/>
              <a:buChar char="o"/>
              <a:defRPr b="0" i="0" sz="1400" u="none" cap="none" strike="noStrike">
                <a:solidFill>
                  <a:srgbClr val="FFFFFF"/>
                </a:solidFill>
                <a:latin typeface="Arial"/>
                <a:ea typeface="Arial"/>
                <a:cs typeface="Arial"/>
                <a:sym typeface="Arial"/>
              </a:defRPr>
            </a:lvl4pPr>
            <a:lvl5pPr indent="-317500" lvl="4" marL="2286000" marR="0" rtl="0" algn="l">
              <a:spcBef>
                <a:spcPts val="280"/>
              </a:spcBef>
              <a:spcAft>
                <a:spcPts val="0"/>
              </a:spcAft>
              <a:buClr>
                <a:srgbClr val="FFFFFF"/>
              </a:buClr>
              <a:buSzPts val="1400"/>
              <a:buFont typeface="Noto Sans Symbols"/>
              <a:buChar char="⮚"/>
              <a:defRPr b="0" i="0" sz="1400" u="none" cap="none" strike="noStrike">
                <a:solidFill>
                  <a:srgbClr val="FFFFFF"/>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2" name="Google Shape;32;p71"/>
          <p:cNvSpPr txBox="1"/>
          <p:nvPr/>
        </p:nvSpPr>
        <p:spPr>
          <a:xfrm>
            <a:off x="5516189" y="4905375"/>
            <a:ext cx="2601707" cy="267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
                <a:solidFill>
                  <a:schemeClr val="lt1"/>
                </a:solidFill>
                <a:latin typeface="Arial"/>
                <a:ea typeface="Arial"/>
                <a:cs typeface="Arial"/>
                <a:sym typeface="Arial"/>
              </a:rPr>
              <a:t>©2020 NYU Tandon School of Engineering</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p:cSld name="Content and Image">
    <p:spTree>
      <p:nvGrpSpPr>
        <p:cNvPr id="33" name="Shape 33"/>
        <p:cNvGrpSpPr/>
        <p:nvPr/>
      </p:nvGrpSpPr>
      <p:grpSpPr>
        <a:xfrm>
          <a:off x="0" y="0"/>
          <a:ext cx="0" cy="0"/>
          <a:chOff x="0" y="0"/>
          <a:chExt cx="0" cy="0"/>
        </a:xfrm>
      </p:grpSpPr>
      <p:sp>
        <p:nvSpPr>
          <p:cNvPr id="34" name="Google Shape;34;p72"/>
          <p:cNvSpPr txBox="1"/>
          <p:nvPr>
            <p:ph idx="1" type="body"/>
          </p:nvPr>
        </p:nvSpPr>
        <p:spPr>
          <a:xfrm>
            <a:off x="501792" y="1583857"/>
            <a:ext cx="3810941" cy="3131018"/>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4pPr>
            <a:lvl5pPr indent="-317500" lvl="4" marL="2286000" marR="0" rtl="0" algn="l">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72"/>
          <p:cNvSpPr txBox="1"/>
          <p:nvPr>
            <p:ph idx="2" type="body"/>
          </p:nvPr>
        </p:nvSpPr>
        <p:spPr>
          <a:xfrm>
            <a:off x="4672577" y="712598"/>
            <a:ext cx="4480560" cy="4430902"/>
          </a:xfrm>
          <a:prstGeom prst="rect">
            <a:avLst/>
          </a:prstGeom>
          <a:noFill/>
          <a:ln>
            <a:noFill/>
          </a:ln>
        </p:spPr>
        <p:txBody>
          <a:bodyPr anchorCtr="0" anchor="ctr" bIns="0" lIns="0" spcFirstLastPara="1" rIns="0" wrap="square" tIns="0">
            <a:normAutofit/>
          </a:bodyPr>
          <a:lstStyle>
            <a:lvl1pPr indent="-228600" lvl="0" marL="457200" marR="0" rtl="0" algn="ctr">
              <a:spcBef>
                <a:spcPts val="600"/>
              </a:spcBef>
              <a:spcAft>
                <a:spcPts val="0"/>
              </a:spcAft>
              <a:buSzPts val="1400"/>
              <a:buNone/>
              <a:defRPr b="1" i="0" sz="30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6" name="Google Shape;36;p72"/>
          <p:cNvSpPr txBox="1"/>
          <p:nvPr>
            <p:ph idx="3" type="body"/>
          </p:nvPr>
        </p:nvSpPr>
        <p:spPr>
          <a:xfrm>
            <a:off x="6176711" y="228989"/>
            <a:ext cx="2740741" cy="265113"/>
          </a:xfrm>
          <a:prstGeom prst="rect">
            <a:avLst/>
          </a:prstGeom>
          <a:noFill/>
          <a:ln>
            <a:noFill/>
          </a:ln>
        </p:spPr>
        <p:txBody>
          <a:bodyPr anchorCtr="0" anchor="t" bIns="0" lIns="0" spcFirstLastPara="1" rIns="0" wrap="square" tIns="0">
            <a:noAutofit/>
          </a:bodyPr>
          <a:lstStyle>
            <a:lvl1pPr indent="-228600" lvl="0" marL="457200" marR="0" rtl="0" algn="r">
              <a:spcBef>
                <a:spcPts val="0"/>
              </a:spcBef>
              <a:spcAft>
                <a:spcPts val="0"/>
              </a:spcAft>
              <a:buSzPts val="1400"/>
              <a:buNone/>
              <a:defRPr b="1" i="0" sz="1400" u="none" cap="none" strike="noStrike">
                <a:solidFill>
                  <a:schemeClr val="lt1"/>
                </a:solidFill>
                <a:latin typeface="Arial"/>
                <a:ea typeface="Arial"/>
                <a:cs typeface="Arial"/>
                <a:sym typeface="Arial"/>
              </a:defRPr>
            </a:lvl1pPr>
            <a:lvl2pPr indent="-228600" lvl="1" marL="914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Courier New"/>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Noto Sans Symbols"/>
              <a:buNone/>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nyu_white.png" id="10" name="Google Shape;10;p67"/>
          <p:cNvPicPr preferRelativeResize="0"/>
          <p:nvPr/>
        </p:nvPicPr>
        <p:blipFill rotWithShape="1">
          <a:blip r:embed="rId1">
            <a:alphaModFix/>
          </a:blip>
          <a:srcRect b="0" l="0" r="0" t="0"/>
          <a:stretch/>
        </p:blipFill>
        <p:spPr>
          <a:xfrm>
            <a:off x="230188" y="234950"/>
            <a:ext cx="673100" cy="228600"/>
          </a:xfrm>
          <a:prstGeom prst="rect">
            <a:avLst/>
          </a:prstGeom>
          <a:noFill/>
          <a:ln>
            <a:noFill/>
          </a:ln>
        </p:spPr>
      </p:pic>
      <p:sp>
        <p:nvSpPr>
          <p:cNvPr id="11" name="Google Shape;11;p67"/>
          <p:cNvSpPr/>
          <p:nvPr/>
        </p:nvSpPr>
        <p:spPr>
          <a:xfrm>
            <a:off x="0" y="0"/>
            <a:ext cx="9153525" cy="712788"/>
          </a:xfrm>
          <a:prstGeom prst="rect">
            <a:avLst/>
          </a:prstGeom>
          <a:solidFill>
            <a:srgbClr val="5706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2" name="Google Shape;12;p67"/>
          <p:cNvPicPr preferRelativeResize="0"/>
          <p:nvPr/>
        </p:nvPicPr>
        <p:blipFill rotWithShape="1">
          <a:blip r:embed="rId2">
            <a:alphaModFix/>
          </a:blip>
          <a:srcRect b="0" l="0" r="0" t="0"/>
          <a:stretch/>
        </p:blipFill>
        <p:spPr>
          <a:xfrm>
            <a:off x="273050" y="238125"/>
            <a:ext cx="1463675" cy="228600"/>
          </a:xfrm>
          <a:prstGeom prst="rect">
            <a:avLst/>
          </a:prstGeom>
          <a:noFill/>
          <a:ln>
            <a:noFill/>
          </a:ln>
        </p:spPr>
      </p:pic>
      <p:sp>
        <p:nvSpPr>
          <p:cNvPr id="13" name="Google Shape;13;p67"/>
          <p:cNvSpPr txBox="1"/>
          <p:nvPr/>
        </p:nvSpPr>
        <p:spPr>
          <a:xfrm>
            <a:off x="3271146" y="4908239"/>
            <a:ext cx="2601707" cy="267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dk1"/>
                </a:solidFill>
                <a:latin typeface="Arial"/>
                <a:ea typeface="Arial"/>
                <a:cs typeface="Arial"/>
                <a:sym typeface="Arial"/>
              </a:rPr>
              <a:t>©2020 NYU Tandon School of Engineering</a:t>
            </a:r>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otherboard.vice.com/en_us/article/3dad3n/the-vigilante-who-hacked-hacking-team-explains-how-he-did-it" TargetMode="External"/><Relationship Id="rId4" Type="http://schemas.openxmlformats.org/officeDocument/2006/relationships/hyperlink" Target="https://arstechnica.com/information-technology/2016/04/how-hacking-team-got-hacked-phineas-phisher/" TargetMode="External"/><Relationship Id="rId5" Type="http://schemas.openxmlformats.org/officeDocument/2006/relationships/hyperlink" Target="https://www.exploit-db.com/papers/4191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motherboard.vice.com/en_us/article/3k9zzk/hacking-team-hacker-phineas-fisher-has-gotten-away-with-it"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arkport.co.uk/blog/dominos-pizza-and-payments/"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we.mitre.org/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lockheedmartin.com/en-us/capabilities/cyber/cyber-kill-chain.html"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www.vulnerabilityassessment.co.uk/Penetration%20Test.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pentest-standard.org/index.php/Main_Page" TargetMode="External"/><Relationship Id="rId4" Type="http://schemas.openxmlformats.org/officeDocument/2006/relationships/hyperlink" Target="http://www.pentest-standard.org/index.php/PTES_Technical_Guidelin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isecom.org/research.html" TargetMode="External"/><Relationship Id="rId4" Type="http://schemas.openxmlformats.org/officeDocument/2006/relationships/hyperlink" Target="https://www.isecom.org/OSSTMM.3.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s680.nist.gov/publication/get_pdf.cfm?pub_id=152164"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owasp.org/www-project-web-security-testing-guide/" TargetMode="External"/><Relationship Id="rId4" Type="http://schemas.openxmlformats.org/officeDocument/2006/relationships/image" Target="../media/image1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first.org/cvss/v3-1/cvss-v31-user-guide_r1.pdf" TargetMode="External"/><Relationship Id="rId4" Type="http://schemas.openxmlformats.org/officeDocument/2006/relationships/image" Target="../media/image10.jpg"/><Relationship Id="rId5"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cvedetails.com/cve/CVE-2018-11776/" TargetMode="Externa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first.org/cvss/calculator/3.1" TargetMode="External"/><Relationship Id="rId4" Type="http://schemas.openxmlformats.org/officeDocument/2006/relationships/image" Target="../media/image14.png"/><Relationship Id="rId5"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jp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kali.or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aws.amazon.com/marketplace/pp/B01M26MMT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kali.org/downloads/" TargetMode="External"/><Relationship Id="rId4" Type="http://schemas.openxmlformats.org/officeDocument/2006/relationships/hyperlink" Target="https://www.offensive-security.com/kali-linux-vmware-virtualbox-image-downloa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virtualbox.org/wiki/Downloads" TargetMode="External"/><Relationship Id="rId4" Type="http://schemas.openxmlformats.org/officeDocument/2006/relationships/hyperlink" Target="http://www.vmware.com/products/player/playerpro-evaluation.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benchmarks.cisecurity.org/downloads/browse/index.cfm?category=benchmarks" TargetMode="External"/><Relationship Id="rId4" Type="http://schemas.openxmlformats.org/officeDocument/2006/relationships/hyperlink" Target="http://iase.disa.mil/stigs/Pages/a-z.aspx" TargetMode="External"/><Relationship Id="rId5" Type="http://schemas.openxmlformats.org/officeDocument/2006/relationships/hyperlink" Target="http://iase.disa.mil/stigs/Pages/stig-viewing-guidance.aspx"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
          <p:cNvSpPr/>
          <p:nvPr/>
        </p:nvSpPr>
        <p:spPr>
          <a:xfrm>
            <a:off x="-12700" y="1041400"/>
            <a:ext cx="4205288" cy="3200400"/>
          </a:xfrm>
          <a:prstGeom prst="rect">
            <a:avLst/>
          </a:prstGeom>
          <a:solidFill>
            <a:srgbClr val="57068C"/>
          </a:solidFill>
          <a:ln>
            <a:noFill/>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 name="Google Shape;42;p1"/>
          <p:cNvSpPr txBox="1"/>
          <p:nvPr>
            <p:ph idx="1" type="body"/>
          </p:nvPr>
        </p:nvSpPr>
        <p:spPr>
          <a:xfrm>
            <a:off x="227013" y="1684338"/>
            <a:ext cx="3638550" cy="1658937"/>
          </a:xfrm>
          <a:prstGeom prst="rect">
            <a:avLst/>
          </a:prstGeom>
          <a:noFill/>
          <a:ln>
            <a:noFill/>
          </a:ln>
        </p:spPr>
        <p:txBody>
          <a:bodyPr anchorCtr="0" anchor="ctr" bIns="0" lIns="0" spcFirstLastPara="1" rIns="0" wrap="square" tIns="0">
            <a:normAutofit/>
          </a:bodyPr>
          <a:lstStyle/>
          <a:p>
            <a:pPr indent="0" lvl="0" marL="0" rtl="0" algn="l">
              <a:lnSpc>
                <a:spcPct val="80000"/>
              </a:lnSpc>
              <a:spcBef>
                <a:spcPts val="0"/>
              </a:spcBef>
              <a:spcAft>
                <a:spcPts val="0"/>
              </a:spcAft>
              <a:buClr>
                <a:schemeClr val="lt1"/>
              </a:buClr>
              <a:buSzPts val="2550"/>
              <a:buFont typeface="Arial"/>
              <a:buNone/>
            </a:pPr>
            <a:r>
              <a:rPr lang="en-US" sz="2550">
                <a:latin typeface="Arial"/>
                <a:ea typeface="Arial"/>
                <a:cs typeface="Arial"/>
                <a:sym typeface="Arial"/>
              </a:rPr>
              <a:t>Penetration Testing Methodology</a:t>
            </a:r>
            <a:endParaRPr/>
          </a:p>
        </p:txBody>
      </p:sp>
      <p:pic>
        <p:nvPicPr>
          <p:cNvPr id="43" name="Google Shape;43;p1"/>
          <p:cNvPicPr preferRelativeResize="0"/>
          <p:nvPr/>
        </p:nvPicPr>
        <p:blipFill rotWithShape="1">
          <a:blip r:embed="rId3">
            <a:alphaModFix/>
          </a:blip>
          <a:srcRect b="0" l="0" r="0" t="0"/>
          <a:stretch/>
        </p:blipFill>
        <p:spPr>
          <a:xfrm>
            <a:off x="257175" y="1338263"/>
            <a:ext cx="1465263" cy="228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0"/>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Font typeface="Arial"/>
              <a:buChar char="•"/>
            </a:pPr>
            <a:r>
              <a:rPr lang="en-US"/>
              <a:t>Journalism, quality summaries:</a:t>
            </a:r>
            <a:endParaRPr/>
          </a:p>
          <a:p>
            <a:pPr indent="-171450" lvl="1" marL="628650" rtl="0" algn="l">
              <a:spcBef>
                <a:spcPts val="0"/>
              </a:spcBef>
              <a:spcAft>
                <a:spcPts val="0"/>
              </a:spcAft>
              <a:buClr>
                <a:schemeClr val="dk1"/>
              </a:buClr>
              <a:buSzPts val="1800"/>
              <a:buChar char="•"/>
            </a:pPr>
            <a:r>
              <a:rPr lang="en-US" u="sng">
                <a:solidFill>
                  <a:schemeClr val="hlink"/>
                </a:solidFill>
                <a:hlinkClick r:id="rId3"/>
              </a:rPr>
              <a:t>https://motherboard.vice.com/en_us/article/3dad3n/the-vigilante-who-hacked-hacking-team-explains-how-he-did-it</a:t>
            </a:r>
            <a:endParaRPr/>
          </a:p>
          <a:p>
            <a:pPr indent="-171450" lvl="1" marL="628650" rtl="0" algn="l">
              <a:spcBef>
                <a:spcPts val="0"/>
              </a:spcBef>
              <a:spcAft>
                <a:spcPts val="0"/>
              </a:spcAft>
              <a:buClr>
                <a:schemeClr val="dk1"/>
              </a:buClr>
              <a:buSzPts val="1800"/>
              <a:buChar char="•"/>
            </a:pPr>
            <a:r>
              <a:rPr lang="en-US" u="sng">
                <a:solidFill>
                  <a:schemeClr val="hlink"/>
                </a:solidFill>
                <a:hlinkClick r:id="rId4"/>
              </a:rPr>
              <a:t>https://arstechnica.com/information-technology/2016/04/how-hacking-team-got-hacked-phineas-phisher/</a:t>
            </a:r>
            <a:endParaRPr/>
          </a:p>
          <a:p>
            <a:pPr indent="127000" lvl="0" marL="0" rtl="0" algn="l">
              <a:spcBef>
                <a:spcPts val="0"/>
              </a:spcBef>
              <a:spcAft>
                <a:spcPts val="0"/>
              </a:spcAft>
              <a:buClr>
                <a:schemeClr val="dk1"/>
              </a:buClr>
              <a:buSzPts val="2000"/>
              <a:buFont typeface="Arial"/>
              <a:buNone/>
            </a:pPr>
            <a:r>
              <a:t/>
            </a:r>
            <a:endParaRPr/>
          </a:p>
          <a:p>
            <a:pPr indent="0" lvl="0" marL="0" rtl="0" algn="l">
              <a:spcBef>
                <a:spcPts val="0"/>
              </a:spcBef>
              <a:spcAft>
                <a:spcPts val="0"/>
              </a:spcAft>
              <a:buClr>
                <a:schemeClr val="dk1"/>
              </a:buClr>
              <a:buSzPts val="2000"/>
              <a:buFont typeface="Arial"/>
              <a:buChar char="•"/>
            </a:pPr>
            <a:r>
              <a:rPr lang="en-US"/>
              <a:t>Raw text of the manifesto:</a:t>
            </a:r>
            <a:endParaRPr/>
          </a:p>
          <a:p>
            <a:pPr indent="-171450" lvl="1" marL="628650" rtl="0" algn="l">
              <a:spcBef>
                <a:spcPts val="0"/>
              </a:spcBef>
              <a:spcAft>
                <a:spcPts val="0"/>
              </a:spcAft>
              <a:buClr>
                <a:schemeClr val="dk1"/>
              </a:buClr>
              <a:buSzPts val="1800"/>
              <a:buChar char="•"/>
            </a:pPr>
            <a:r>
              <a:rPr lang="en-US" u="sng">
                <a:solidFill>
                  <a:schemeClr val="hlink"/>
                </a:solidFill>
                <a:hlinkClick r:id="rId5"/>
              </a:rPr>
              <a:t>https://www.exploit-db.com/papers/41915</a:t>
            </a:r>
            <a:endParaRPr/>
          </a:p>
          <a:p>
            <a:pPr indent="-171450" lvl="1" marL="628650" rtl="0" algn="l">
              <a:spcBef>
                <a:spcPts val="0"/>
              </a:spcBef>
              <a:spcAft>
                <a:spcPts val="0"/>
              </a:spcAft>
              <a:buClr>
                <a:schemeClr val="dk1"/>
              </a:buClr>
              <a:buSzPts val="1800"/>
              <a:buChar char="•"/>
            </a:pPr>
            <a:r>
              <a:rPr lang="en-US"/>
              <a:t>Warning, this contains details on the hacker's motivations as an "anarchist revolutionary", take it with a grain of salt</a:t>
            </a:r>
            <a:endParaRPr/>
          </a:p>
          <a:p>
            <a:pPr indent="-171450" lvl="1" marL="628650" rtl="0" algn="l">
              <a:spcBef>
                <a:spcPts val="0"/>
              </a:spcBef>
              <a:spcAft>
                <a:spcPts val="0"/>
              </a:spcAft>
              <a:buClr>
                <a:schemeClr val="dk1"/>
              </a:buClr>
              <a:buSzPts val="1800"/>
              <a:buChar char="•"/>
            </a:pPr>
            <a:r>
              <a:rPr lang="en-US"/>
              <a:t>Also contains lots of interesting details such as hacking methodology, tools, and provides detailed strategies</a:t>
            </a:r>
            <a:endParaRPr/>
          </a:p>
          <a:p>
            <a:pPr indent="0" lvl="1" marL="457200" rtl="0" algn="l">
              <a:spcBef>
                <a:spcPts val="0"/>
              </a:spcBef>
              <a:spcAft>
                <a:spcPts val="0"/>
              </a:spcAft>
              <a:buClr>
                <a:schemeClr val="dk1"/>
              </a:buClr>
              <a:buSzPts val="1800"/>
              <a:buNone/>
            </a:pPr>
            <a:r>
              <a:t/>
            </a:r>
            <a:endParaRPr/>
          </a:p>
        </p:txBody>
      </p:sp>
      <p:sp>
        <p:nvSpPr>
          <p:cNvPr id="98" name="Google Shape;98;p10"/>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More Information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1"/>
          <p:cNvSpPr txBox="1"/>
          <p:nvPr>
            <p:ph idx="1" type="body"/>
          </p:nvPr>
        </p:nvSpPr>
        <p:spPr>
          <a:xfrm>
            <a:off x="287381" y="921705"/>
            <a:ext cx="5095257"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Font typeface="Arial"/>
              <a:buChar char="•"/>
            </a:pPr>
            <a:r>
              <a:rPr lang="en-US"/>
              <a:t>Conclusion - They got away with it! (November 2018)</a:t>
            </a:r>
            <a:endParaRPr/>
          </a:p>
          <a:p>
            <a:pPr indent="-171450" lvl="1" marL="628650" rtl="0" algn="l">
              <a:spcBef>
                <a:spcPts val="0"/>
              </a:spcBef>
              <a:spcAft>
                <a:spcPts val="0"/>
              </a:spcAft>
              <a:buClr>
                <a:schemeClr val="dk1"/>
              </a:buClr>
              <a:buSzPts val="1800"/>
              <a:buChar char="•"/>
            </a:pPr>
            <a:r>
              <a:rPr lang="en-US" u="sng">
                <a:solidFill>
                  <a:schemeClr val="hlink"/>
                </a:solidFill>
                <a:hlinkClick r:id="rId3"/>
              </a:rPr>
              <a:t>https://motherboard.vice.com/en_us/article/3k9zzk/hacking-team-hacker-phineas-fisher-has-gotten-away-with-it</a:t>
            </a:r>
            <a:endParaRPr/>
          </a:p>
          <a:p>
            <a:pPr indent="-57150" lvl="1" marL="628650" rtl="0" algn="l">
              <a:spcBef>
                <a:spcPts val="0"/>
              </a:spcBef>
              <a:spcAft>
                <a:spcPts val="0"/>
              </a:spcAft>
              <a:buClr>
                <a:schemeClr val="dk1"/>
              </a:buClr>
              <a:buSzPts val="1800"/>
              <a:buNone/>
            </a:pPr>
            <a:r>
              <a:t/>
            </a:r>
            <a:endParaRPr/>
          </a:p>
        </p:txBody>
      </p:sp>
      <p:sp>
        <p:nvSpPr>
          <p:cNvPr id="104" name="Google Shape;104;p11"/>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More Information</a:t>
            </a:r>
            <a:endParaRPr/>
          </a:p>
        </p:txBody>
      </p:sp>
      <p:pic>
        <p:nvPicPr>
          <p:cNvPr id="105" name="Google Shape;105;p11"/>
          <p:cNvPicPr preferRelativeResize="0"/>
          <p:nvPr/>
        </p:nvPicPr>
        <p:blipFill rotWithShape="1">
          <a:blip r:embed="rId4">
            <a:alphaModFix/>
          </a:blip>
          <a:srcRect b="0" l="0" r="0" t="0"/>
          <a:stretch/>
        </p:blipFill>
        <p:spPr>
          <a:xfrm>
            <a:off x="5653753" y="858813"/>
            <a:ext cx="3037140" cy="412115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2"/>
          <p:cNvSpPr txBox="1"/>
          <p:nvPr>
            <p:ph idx="1" type="body"/>
          </p:nvPr>
        </p:nvSpPr>
        <p:spPr>
          <a:xfrm>
            <a:off x="227751" y="1429555"/>
            <a:ext cx="3637261" cy="2343956"/>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latin typeface="Arial"/>
                <a:ea typeface="Arial"/>
                <a:cs typeface="Arial"/>
                <a:sym typeface="Arial"/>
              </a:rPr>
              <a:t>Case Study</a:t>
            </a:r>
            <a:endParaRPr/>
          </a:p>
          <a:p>
            <a:pPr indent="0" lvl="0" marL="0" rtl="0" algn="l">
              <a:spcBef>
                <a:spcPts val="0"/>
              </a:spcBef>
              <a:spcAft>
                <a:spcPts val="0"/>
              </a:spcAft>
              <a:buNone/>
            </a:pPr>
            <a:r>
              <a:rPr lang="en-US" sz="1400">
                <a:latin typeface="Arial"/>
                <a:ea typeface="Arial"/>
                <a:cs typeface="Arial"/>
                <a:sym typeface="Arial"/>
              </a:rPr>
              <a:t>Free Pizza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Image result for dominos pizza" id="115" name="Google Shape;115;p13"/>
          <p:cNvPicPr preferRelativeResize="0"/>
          <p:nvPr/>
        </p:nvPicPr>
        <p:blipFill rotWithShape="1">
          <a:blip r:embed="rId3">
            <a:alphaModFix/>
          </a:blip>
          <a:srcRect b="9605" l="0" r="0" t="0"/>
          <a:stretch/>
        </p:blipFill>
        <p:spPr>
          <a:xfrm>
            <a:off x="6869080" y="1230395"/>
            <a:ext cx="2048373" cy="328972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16" name="Google Shape;116;p13"/>
          <p:cNvSpPr txBox="1"/>
          <p:nvPr>
            <p:ph idx="1" type="body"/>
          </p:nvPr>
        </p:nvSpPr>
        <p:spPr>
          <a:xfrm>
            <a:off x="138224" y="1018981"/>
            <a:ext cx="7747666" cy="3981035"/>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850"/>
              <a:buChar char="•"/>
            </a:pPr>
            <a:r>
              <a:rPr lang="en-US" sz="1850"/>
              <a:t>Less serious case of Netsec failing</a:t>
            </a:r>
            <a:endParaRPr/>
          </a:p>
          <a:p>
            <a:pPr indent="-171450" lvl="1" marL="628650" rtl="0" algn="l">
              <a:lnSpc>
                <a:spcPct val="80000"/>
              </a:lnSpc>
              <a:spcBef>
                <a:spcPts val="0"/>
              </a:spcBef>
              <a:spcAft>
                <a:spcPts val="0"/>
              </a:spcAft>
              <a:buClr>
                <a:schemeClr val="dk1"/>
              </a:buClr>
              <a:buSzPts val="1665"/>
              <a:buChar char="•"/>
            </a:pPr>
            <a:r>
              <a:rPr lang="en-US" sz="1665"/>
              <a:t>Security researcher darkp0rt found a vuln </a:t>
            </a:r>
            <a:br>
              <a:rPr lang="en-US" sz="1665"/>
            </a:br>
            <a:r>
              <a:rPr lang="en-US" sz="1665"/>
              <a:t>in the Dominos app</a:t>
            </a:r>
            <a:endParaRPr/>
          </a:p>
          <a:p>
            <a:pPr indent="117475" lvl="0" marL="0" rtl="0" algn="l">
              <a:lnSpc>
                <a:spcPct val="80000"/>
              </a:lnSpc>
              <a:spcBef>
                <a:spcPts val="0"/>
              </a:spcBef>
              <a:spcAft>
                <a:spcPts val="0"/>
              </a:spcAft>
              <a:buClr>
                <a:schemeClr val="dk1"/>
              </a:buClr>
              <a:buSzPts val="1850"/>
              <a:buNone/>
            </a:pPr>
            <a:r>
              <a:t/>
            </a:r>
            <a:endParaRPr sz="1850"/>
          </a:p>
          <a:p>
            <a:pPr indent="0" lvl="0" marL="0" rtl="0" algn="l">
              <a:lnSpc>
                <a:spcPct val="80000"/>
              </a:lnSpc>
              <a:spcBef>
                <a:spcPts val="0"/>
              </a:spcBef>
              <a:spcAft>
                <a:spcPts val="0"/>
              </a:spcAft>
              <a:buClr>
                <a:schemeClr val="dk1"/>
              </a:buClr>
              <a:buSzPts val="1850"/>
              <a:buChar char="•"/>
            </a:pPr>
            <a:r>
              <a:rPr lang="en-US" sz="1850"/>
              <a:t>Motivation:</a:t>
            </a:r>
            <a:endParaRPr/>
          </a:p>
          <a:p>
            <a:pPr indent="-171450" lvl="1" marL="628650" rtl="0" algn="l">
              <a:lnSpc>
                <a:spcPct val="80000"/>
              </a:lnSpc>
              <a:spcBef>
                <a:spcPts val="0"/>
              </a:spcBef>
              <a:spcAft>
                <a:spcPts val="0"/>
              </a:spcAft>
              <a:buClr>
                <a:schemeClr val="dk1"/>
              </a:buClr>
              <a:buSzPts val="1665"/>
              <a:buChar char="•"/>
            </a:pPr>
            <a:r>
              <a:rPr lang="en-US" sz="1665"/>
              <a:t>Sometimes Dominos gives the user a $10 coupon. Why?</a:t>
            </a:r>
            <a:endParaRPr/>
          </a:p>
          <a:p>
            <a:pPr indent="117475" lvl="0" marL="0" rtl="0" algn="l">
              <a:lnSpc>
                <a:spcPct val="80000"/>
              </a:lnSpc>
              <a:spcBef>
                <a:spcPts val="0"/>
              </a:spcBef>
              <a:spcAft>
                <a:spcPts val="0"/>
              </a:spcAft>
              <a:buClr>
                <a:schemeClr val="dk1"/>
              </a:buClr>
              <a:buSzPts val="1850"/>
              <a:buNone/>
            </a:pPr>
            <a:r>
              <a:t/>
            </a:r>
            <a:endParaRPr sz="1850"/>
          </a:p>
          <a:p>
            <a:pPr indent="0" lvl="0" marL="0" rtl="0" algn="l">
              <a:lnSpc>
                <a:spcPct val="80000"/>
              </a:lnSpc>
              <a:spcBef>
                <a:spcPts val="0"/>
              </a:spcBef>
              <a:spcAft>
                <a:spcPts val="0"/>
              </a:spcAft>
              <a:buClr>
                <a:schemeClr val="dk1"/>
              </a:buClr>
              <a:buSzPts val="1850"/>
              <a:buChar char="•"/>
            </a:pPr>
            <a:r>
              <a:rPr lang="en-US" sz="1850"/>
              <a:t>Impact:</a:t>
            </a:r>
            <a:endParaRPr/>
          </a:p>
          <a:p>
            <a:pPr indent="-171450" lvl="1" marL="628650" rtl="0" algn="l">
              <a:lnSpc>
                <a:spcPct val="80000"/>
              </a:lnSpc>
              <a:spcBef>
                <a:spcPts val="0"/>
              </a:spcBef>
              <a:spcAft>
                <a:spcPts val="0"/>
              </a:spcAft>
              <a:buClr>
                <a:schemeClr val="dk1"/>
              </a:buClr>
              <a:buSzPts val="1665"/>
              <a:buChar char="•"/>
            </a:pPr>
            <a:r>
              <a:rPr lang="en-US" sz="1665"/>
              <a:t>Free pizza, yum</a:t>
            </a:r>
            <a:endParaRPr/>
          </a:p>
          <a:p>
            <a:pPr indent="-65722" lvl="1" marL="628650" rtl="0" algn="l">
              <a:lnSpc>
                <a:spcPct val="80000"/>
              </a:lnSpc>
              <a:spcBef>
                <a:spcPts val="0"/>
              </a:spcBef>
              <a:spcAft>
                <a:spcPts val="0"/>
              </a:spcAft>
              <a:buClr>
                <a:schemeClr val="dk1"/>
              </a:buClr>
              <a:buSzPts val="1665"/>
              <a:buNone/>
            </a:pPr>
            <a:r>
              <a:t/>
            </a:r>
            <a:endParaRPr sz="1665"/>
          </a:p>
          <a:p>
            <a:pPr indent="0" lvl="0" marL="0" rtl="0" algn="l">
              <a:lnSpc>
                <a:spcPct val="80000"/>
              </a:lnSpc>
              <a:spcBef>
                <a:spcPts val="0"/>
              </a:spcBef>
              <a:spcAft>
                <a:spcPts val="0"/>
              </a:spcAft>
              <a:buClr>
                <a:schemeClr val="dk1"/>
              </a:buClr>
              <a:buSzPts val="1850"/>
              <a:buChar char="•"/>
            </a:pPr>
            <a:r>
              <a:rPr lang="en-US" sz="1850"/>
              <a:t>Methodology:</a:t>
            </a:r>
            <a:endParaRPr/>
          </a:p>
          <a:p>
            <a:pPr indent="-171450" lvl="1" marL="628650" rtl="0" algn="l">
              <a:lnSpc>
                <a:spcPct val="80000"/>
              </a:lnSpc>
              <a:spcBef>
                <a:spcPts val="0"/>
              </a:spcBef>
              <a:spcAft>
                <a:spcPts val="0"/>
              </a:spcAft>
              <a:buClr>
                <a:schemeClr val="dk1"/>
              </a:buClr>
              <a:buSzPts val="1665"/>
              <a:buChar char="•"/>
            </a:pPr>
            <a:r>
              <a:rPr lang="en-US" sz="1665"/>
              <a:t>Look at application source code</a:t>
            </a:r>
            <a:endParaRPr/>
          </a:p>
          <a:p>
            <a:pPr indent="-171450" lvl="1" marL="628650" rtl="0" algn="l">
              <a:lnSpc>
                <a:spcPct val="80000"/>
              </a:lnSpc>
              <a:spcBef>
                <a:spcPts val="0"/>
              </a:spcBef>
              <a:spcAft>
                <a:spcPts val="0"/>
              </a:spcAft>
              <a:buClr>
                <a:schemeClr val="dk1"/>
              </a:buClr>
              <a:buSzPts val="1665"/>
              <a:buChar char="•"/>
            </a:pPr>
            <a:r>
              <a:rPr lang="en-US" sz="1665"/>
              <a:t>Use a web proxy (Burp) to monitor traffic</a:t>
            </a:r>
            <a:endParaRPr/>
          </a:p>
          <a:p>
            <a:pPr indent="-171450" lvl="1" marL="628650" rtl="0" algn="l">
              <a:lnSpc>
                <a:spcPct val="80000"/>
              </a:lnSpc>
              <a:spcBef>
                <a:spcPts val="0"/>
              </a:spcBef>
              <a:spcAft>
                <a:spcPts val="0"/>
              </a:spcAft>
              <a:buClr>
                <a:schemeClr val="dk1"/>
              </a:buClr>
              <a:buSzPts val="1665"/>
              <a:buChar char="•"/>
            </a:pPr>
            <a:r>
              <a:rPr lang="en-US" sz="1665"/>
              <a:t>Notice that payment processing is done client side, on the app</a:t>
            </a:r>
            <a:endParaRPr/>
          </a:p>
          <a:p>
            <a:pPr indent="-171450" lvl="1" marL="628650" rtl="0" algn="l">
              <a:lnSpc>
                <a:spcPct val="80000"/>
              </a:lnSpc>
              <a:spcBef>
                <a:spcPts val="0"/>
              </a:spcBef>
              <a:spcAft>
                <a:spcPts val="0"/>
              </a:spcAft>
              <a:buClr>
                <a:schemeClr val="dk1"/>
              </a:buClr>
              <a:buSzPts val="1665"/>
              <a:buChar char="•"/>
            </a:pPr>
            <a:r>
              <a:rPr lang="en-US" sz="1665"/>
              <a:t>MitM https request from app with a bogus CC#, but change </a:t>
            </a:r>
            <a:endParaRPr/>
          </a:p>
          <a:p>
            <a:pPr indent="0" lvl="1" marL="457200" rtl="0" algn="l">
              <a:lnSpc>
                <a:spcPct val="80000"/>
              </a:lnSpc>
              <a:spcBef>
                <a:spcPts val="0"/>
              </a:spcBef>
              <a:spcAft>
                <a:spcPts val="0"/>
              </a:spcAft>
              <a:buClr>
                <a:schemeClr val="dk1"/>
              </a:buClr>
              <a:buSzPts val="1665"/>
              <a:buNone/>
            </a:pPr>
            <a:r>
              <a:rPr lang="en-US" sz="1665">
                <a:latin typeface="Consolas"/>
                <a:ea typeface="Consolas"/>
                <a:cs typeface="Consolas"/>
                <a:sym typeface="Consolas"/>
              </a:rPr>
              <a:t>	(payment == 'DECLINED')  --into--&gt; (payment == 'ACCEPTED')</a:t>
            </a:r>
            <a:endParaRPr/>
          </a:p>
          <a:p>
            <a:pPr indent="-65722" lvl="1" marL="628650" rtl="0" algn="l">
              <a:lnSpc>
                <a:spcPct val="80000"/>
              </a:lnSpc>
              <a:spcBef>
                <a:spcPts val="0"/>
              </a:spcBef>
              <a:spcAft>
                <a:spcPts val="0"/>
              </a:spcAft>
              <a:buClr>
                <a:schemeClr val="dk1"/>
              </a:buClr>
              <a:buSzPts val="1665"/>
              <a:buNone/>
            </a:pPr>
            <a:r>
              <a:t/>
            </a:r>
            <a:endParaRPr sz="1665"/>
          </a:p>
          <a:p>
            <a:pPr indent="-65722" lvl="1" marL="628650" rtl="0" algn="l">
              <a:lnSpc>
                <a:spcPct val="80000"/>
              </a:lnSpc>
              <a:spcBef>
                <a:spcPts val="0"/>
              </a:spcBef>
              <a:spcAft>
                <a:spcPts val="0"/>
              </a:spcAft>
              <a:buClr>
                <a:schemeClr val="dk1"/>
              </a:buClr>
              <a:buSzPts val="1665"/>
              <a:buNone/>
            </a:pPr>
            <a:r>
              <a:t/>
            </a:r>
            <a:endParaRPr sz="1665"/>
          </a:p>
          <a:p>
            <a:pPr indent="-65722" lvl="1" marL="628650" rtl="0" algn="l">
              <a:lnSpc>
                <a:spcPct val="80000"/>
              </a:lnSpc>
              <a:spcBef>
                <a:spcPts val="0"/>
              </a:spcBef>
              <a:spcAft>
                <a:spcPts val="0"/>
              </a:spcAft>
              <a:buClr>
                <a:schemeClr val="dk1"/>
              </a:buClr>
              <a:buSzPts val="1665"/>
              <a:buNone/>
            </a:pPr>
            <a:r>
              <a:t/>
            </a:r>
            <a:endParaRPr sz="1665"/>
          </a:p>
        </p:txBody>
      </p:sp>
      <p:sp>
        <p:nvSpPr>
          <p:cNvPr id="117" name="Google Shape;117;p13"/>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Case Study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4"/>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Font typeface="Arial"/>
              <a:buChar char="•"/>
            </a:pPr>
            <a:r>
              <a:rPr lang="en-US"/>
              <a:t>Result</a:t>
            </a:r>
            <a:endParaRPr/>
          </a:p>
          <a:p>
            <a:pPr indent="-171450" lvl="1" marL="628650" rtl="0" algn="l">
              <a:spcBef>
                <a:spcPts val="0"/>
              </a:spcBef>
              <a:spcAft>
                <a:spcPts val="0"/>
              </a:spcAft>
              <a:buClr>
                <a:schemeClr val="dk1"/>
              </a:buClr>
              <a:buSzPts val="1800"/>
              <a:buChar char="•"/>
            </a:pPr>
            <a:r>
              <a:rPr lang="en-US"/>
              <a:t>Dominos server thought the payment was successful</a:t>
            </a:r>
            <a:endParaRPr/>
          </a:p>
          <a:p>
            <a:pPr indent="-171450" lvl="1" marL="628650" rtl="0" algn="l">
              <a:spcBef>
                <a:spcPts val="0"/>
              </a:spcBef>
              <a:spcAft>
                <a:spcPts val="0"/>
              </a:spcAft>
              <a:buClr>
                <a:schemeClr val="dk1"/>
              </a:buClr>
              <a:buSzPts val="1800"/>
              <a:buChar char="•"/>
            </a:pPr>
            <a:r>
              <a:rPr lang="en-US"/>
              <a:t>Dominos delivered the pizza</a:t>
            </a:r>
            <a:endParaRPr/>
          </a:p>
          <a:p>
            <a:pPr indent="-57150" lvl="1" marL="628650" rtl="0" algn="l">
              <a:spcBef>
                <a:spcPts val="0"/>
              </a:spcBef>
              <a:spcAft>
                <a:spcPts val="0"/>
              </a:spcAft>
              <a:buClr>
                <a:schemeClr val="dk1"/>
              </a:buClr>
              <a:buSzPts val="1800"/>
              <a:buNone/>
            </a:pPr>
            <a:r>
              <a:t/>
            </a:r>
            <a:endParaRPr/>
          </a:p>
          <a:p>
            <a:pPr indent="0" lvl="0" marL="0" rtl="0" algn="l">
              <a:spcBef>
                <a:spcPts val="0"/>
              </a:spcBef>
              <a:spcAft>
                <a:spcPts val="0"/>
              </a:spcAft>
              <a:buClr>
                <a:schemeClr val="dk1"/>
              </a:buClr>
              <a:buSzPts val="2000"/>
              <a:buFont typeface="Arial"/>
              <a:buChar char="•"/>
            </a:pPr>
            <a:r>
              <a:rPr lang="en-US"/>
              <a:t>Full Writeup:</a:t>
            </a:r>
            <a:endParaRPr/>
          </a:p>
          <a:p>
            <a:pPr indent="-171450" lvl="1" marL="628650" rtl="0" algn="l">
              <a:spcBef>
                <a:spcPts val="0"/>
              </a:spcBef>
              <a:spcAft>
                <a:spcPts val="0"/>
              </a:spcAft>
              <a:buClr>
                <a:schemeClr val="dk1"/>
              </a:buClr>
              <a:buSzPts val="1800"/>
              <a:buChar char="•"/>
            </a:pPr>
            <a:r>
              <a:rPr lang="en-US" u="sng">
                <a:solidFill>
                  <a:schemeClr val="hlink"/>
                </a:solidFill>
                <a:hlinkClick r:id="rId3"/>
              </a:rPr>
              <a:t>https://darkport.co.uk/blog/dominos-pizza-and-payments/</a:t>
            </a:r>
            <a:endParaRPr/>
          </a:p>
          <a:p>
            <a:pPr indent="-57150" lvl="1" marL="628650" rtl="0" algn="l">
              <a:spcBef>
                <a:spcPts val="0"/>
              </a:spcBef>
              <a:spcAft>
                <a:spcPts val="0"/>
              </a:spcAft>
              <a:buClr>
                <a:schemeClr val="dk1"/>
              </a:buClr>
              <a:buSzPts val="1800"/>
              <a:buNone/>
            </a:pPr>
            <a:r>
              <a:t/>
            </a:r>
            <a:endParaRPr/>
          </a:p>
        </p:txBody>
      </p:sp>
      <p:sp>
        <p:nvSpPr>
          <p:cNvPr id="123" name="Google Shape;123;p14"/>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More Information</a:t>
            </a:r>
            <a:endParaRPr/>
          </a:p>
        </p:txBody>
      </p:sp>
      <p:pic>
        <p:nvPicPr>
          <p:cNvPr descr="Image result for dominos pizza" id="124" name="Google Shape;124;p14"/>
          <p:cNvPicPr preferRelativeResize="0"/>
          <p:nvPr/>
        </p:nvPicPr>
        <p:blipFill rotWithShape="1">
          <a:blip r:embed="rId4">
            <a:alphaModFix/>
          </a:blip>
          <a:srcRect b="0" l="0" r="0" t="0"/>
          <a:stretch/>
        </p:blipFill>
        <p:spPr>
          <a:xfrm>
            <a:off x="1885167" y="2798322"/>
            <a:ext cx="5561556" cy="203537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idx="1" type="body"/>
          </p:nvPr>
        </p:nvSpPr>
        <p:spPr>
          <a:xfrm>
            <a:off x="227751" y="1429555"/>
            <a:ext cx="3637261" cy="2343956"/>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latin typeface="Arial"/>
                <a:ea typeface="Arial"/>
                <a:cs typeface="Arial"/>
                <a:sym typeface="Arial"/>
              </a:rPr>
              <a:t>Vocabulary</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6"/>
          <p:cNvSpPr txBox="1"/>
          <p:nvPr>
            <p:ph idx="1" type="body"/>
          </p:nvPr>
        </p:nvSpPr>
        <p:spPr>
          <a:xfrm>
            <a:off x="287338" y="922338"/>
            <a:ext cx="8572500" cy="41195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Vulnerability</a:t>
            </a:r>
            <a:endParaRPr/>
          </a:p>
          <a:p>
            <a:pPr indent="-171450" lvl="1" marL="628650" rtl="0" algn="l">
              <a:spcBef>
                <a:spcPts val="0"/>
              </a:spcBef>
              <a:spcAft>
                <a:spcPts val="0"/>
              </a:spcAft>
              <a:buClr>
                <a:schemeClr val="dk1"/>
              </a:buClr>
              <a:buSzPts val="1800"/>
              <a:buFont typeface="Arial"/>
              <a:buChar char="•"/>
            </a:pPr>
            <a:r>
              <a:rPr lang="en-US"/>
              <a:t>A weakness in a business process, configuration, operating system, or application that can be used to create unintended and undesired scenarios</a:t>
            </a:r>
            <a:endParaRPr/>
          </a:p>
          <a:p>
            <a:pPr indent="-171450" lvl="1" marL="628650" rtl="0" algn="l">
              <a:spcBef>
                <a:spcPts val="0"/>
              </a:spcBef>
              <a:spcAft>
                <a:spcPts val="0"/>
              </a:spcAft>
              <a:buClr>
                <a:schemeClr val="dk1"/>
              </a:buClr>
              <a:buSzPts val="1800"/>
              <a:buFont typeface="Arial"/>
              <a:buChar char="•"/>
            </a:pPr>
            <a:r>
              <a:rPr lang="en-US"/>
              <a:t>These can be considered opportunities for threat events (exploits)</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Exploit</a:t>
            </a:r>
            <a:endParaRPr/>
          </a:p>
          <a:p>
            <a:pPr indent="-171450" lvl="1" marL="628650" rtl="0" algn="l">
              <a:spcBef>
                <a:spcPts val="0"/>
              </a:spcBef>
              <a:spcAft>
                <a:spcPts val="0"/>
              </a:spcAft>
              <a:buClr>
                <a:schemeClr val="dk1"/>
              </a:buClr>
              <a:buSzPts val="1800"/>
              <a:buFont typeface="Arial"/>
              <a:buChar char="•"/>
            </a:pPr>
            <a:r>
              <a:rPr lang="en-US"/>
              <a:t>A threat event that weaponizes code or an application, to take advantage of a weakness for the purpose of having an intended effect to a target that would otherwise be impossible, unintended by the target owner, or unauthorized</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Asset</a:t>
            </a:r>
            <a:endParaRPr/>
          </a:p>
          <a:p>
            <a:pPr indent="-171450" lvl="1" marL="628650" rtl="0" algn="l">
              <a:spcBef>
                <a:spcPts val="0"/>
              </a:spcBef>
              <a:spcAft>
                <a:spcPts val="0"/>
              </a:spcAft>
              <a:buClr>
                <a:schemeClr val="dk1"/>
              </a:buClr>
              <a:buSzPts val="1800"/>
              <a:buFont typeface="Arial"/>
              <a:buChar char="•"/>
            </a:pPr>
            <a:r>
              <a:rPr lang="en-US"/>
              <a:t>Something that holds value, whether it’s a system or data, that a threat may be trying to access or compromise</a:t>
            </a:r>
            <a:endParaRPr/>
          </a:p>
          <a:p>
            <a:pPr indent="-171450" lvl="1" marL="628650" rtl="0" algn="l">
              <a:spcBef>
                <a:spcPts val="0"/>
              </a:spcBef>
              <a:spcAft>
                <a:spcPts val="0"/>
              </a:spcAft>
              <a:buClr>
                <a:schemeClr val="dk1"/>
              </a:buClr>
              <a:buSzPts val="1800"/>
              <a:buFont typeface="Arial"/>
              <a:buChar char="•"/>
            </a:pPr>
            <a:r>
              <a:rPr lang="en-US"/>
              <a:t>Example: R&amp;D data, Personnel data, credit cards, trade secrets, </a:t>
            </a:r>
            <a:endParaRPr/>
          </a:p>
          <a:p>
            <a:pPr indent="-57150" lvl="1" marL="628650" rtl="0" algn="l">
              <a:spcBef>
                <a:spcPts val="0"/>
              </a:spcBef>
              <a:spcAft>
                <a:spcPts val="0"/>
              </a:spcAft>
              <a:buClr>
                <a:schemeClr val="dk1"/>
              </a:buClr>
              <a:buSzPts val="1800"/>
              <a:buFont typeface="Arial"/>
              <a:buNone/>
            </a:pPr>
            <a:r>
              <a:t/>
            </a:r>
            <a:endParaRPr/>
          </a:p>
        </p:txBody>
      </p:sp>
      <p:sp>
        <p:nvSpPr>
          <p:cNvPr id="135" name="Google Shape;135;p16"/>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Vocabulary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7"/>
          <p:cNvSpPr txBox="1"/>
          <p:nvPr>
            <p:ph idx="1" type="body"/>
          </p:nvPr>
        </p:nvSpPr>
        <p:spPr>
          <a:xfrm>
            <a:off x="287338" y="922338"/>
            <a:ext cx="8572500" cy="4119562"/>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700"/>
              <a:buChar char="•"/>
            </a:pPr>
            <a:r>
              <a:rPr lang="en-US" sz="1700"/>
              <a:t>Threat</a:t>
            </a:r>
            <a:endParaRPr/>
          </a:p>
          <a:p>
            <a:pPr indent="-171450" lvl="1" marL="628650" rtl="0" algn="l">
              <a:lnSpc>
                <a:spcPct val="80000"/>
              </a:lnSpc>
              <a:spcBef>
                <a:spcPts val="0"/>
              </a:spcBef>
              <a:spcAft>
                <a:spcPts val="0"/>
              </a:spcAft>
              <a:buClr>
                <a:schemeClr val="dk1"/>
              </a:buClr>
              <a:buSzPts val="1530"/>
              <a:buFont typeface="Arial"/>
              <a:buChar char="•"/>
            </a:pPr>
            <a:r>
              <a:rPr lang="en-US" sz="1530"/>
              <a:t>The thing that can cause our system harm, either adversarial, environmental, or accidental</a:t>
            </a:r>
            <a:endParaRPr/>
          </a:p>
          <a:p>
            <a:pPr indent="107950" lvl="0" marL="0" rtl="0" algn="l">
              <a:lnSpc>
                <a:spcPct val="80000"/>
              </a:lnSpc>
              <a:spcBef>
                <a:spcPts val="0"/>
              </a:spcBef>
              <a:spcAft>
                <a:spcPts val="0"/>
              </a:spcAft>
              <a:buClr>
                <a:schemeClr val="dk1"/>
              </a:buClr>
              <a:buSzPts val="1700"/>
              <a:buFont typeface="Arial"/>
              <a:buNone/>
            </a:pPr>
            <a:r>
              <a:t/>
            </a:r>
            <a:endParaRPr sz="1700"/>
          </a:p>
          <a:p>
            <a:pPr indent="0" lvl="0" marL="0" rtl="0" algn="l">
              <a:lnSpc>
                <a:spcPct val="80000"/>
              </a:lnSpc>
              <a:spcBef>
                <a:spcPts val="0"/>
              </a:spcBef>
              <a:spcAft>
                <a:spcPts val="0"/>
              </a:spcAft>
              <a:buClr>
                <a:schemeClr val="dk1"/>
              </a:buClr>
              <a:buSzPts val="1700"/>
              <a:buFont typeface="Arial"/>
              <a:buChar char="•"/>
            </a:pPr>
            <a:r>
              <a:rPr lang="en-US" sz="1700"/>
              <a:t>Threat source</a:t>
            </a:r>
            <a:endParaRPr/>
          </a:p>
          <a:p>
            <a:pPr indent="-171450" lvl="1" marL="628650" rtl="0" algn="l">
              <a:lnSpc>
                <a:spcPct val="80000"/>
              </a:lnSpc>
              <a:spcBef>
                <a:spcPts val="0"/>
              </a:spcBef>
              <a:spcAft>
                <a:spcPts val="0"/>
              </a:spcAft>
              <a:buClr>
                <a:schemeClr val="dk1"/>
              </a:buClr>
              <a:buSzPts val="1530"/>
              <a:buFont typeface="Arial"/>
              <a:buChar char="•"/>
            </a:pPr>
            <a:r>
              <a:rPr lang="en-US" sz="1530"/>
              <a:t>The actor (adversarial) or agent (environmental or accidental) that can trigger certain events which we try to protect against. Threats sources have certain properties such as posture, skill level, resources, intention, and motivation.</a:t>
            </a:r>
            <a:endParaRPr/>
          </a:p>
          <a:p>
            <a:pPr indent="107950" lvl="0" marL="0" rtl="0" algn="l">
              <a:lnSpc>
                <a:spcPct val="80000"/>
              </a:lnSpc>
              <a:spcBef>
                <a:spcPts val="0"/>
              </a:spcBef>
              <a:spcAft>
                <a:spcPts val="0"/>
              </a:spcAft>
              <a:buClr>
                <a:schemeClr val="dk1"/>
              </a:buClr>
              <a:buSzPts val="1700"/>
              <a:buFont typeface="Arial"/>
              <a:buNone/>
            </a:pPr>
            <a:r>
              <a:t/>
            </a:r>
            <a:endParaRPr sz="1700"/>
          </a:p>
          <a:p>
            <a:pPr indent="0" lvl="0" marL="0" rtl="0" algn="l">
              <a:lnSpc>
                <a:spcPct val="80000"/>
              </a:lnSpc>
              <a:spcBef>
                <a:spcPts val="0"/>
              </a:spcBef>
              <a:spcAft>
                <a:spcPts val="0"/>
              </a:spcAft>
              <a:buClr>
                <a:schemeClr val="dk1"/>
              </a:buClr>
              <a:buSzPts val="1700"/>
              <a:buFont typeface="Arial"/>
              <a:buChar char="•"/>
            </a:pPr>
            <a:r>
              <a:rPr lang="en-US" sz="1700"/>
              <a:t>Adversarial threat postures:</a:t>
            </a:r>
            <a:endParaRPr/>
          </a:p>
          <a:p>
            <a:pPr indent="-171450" lvl="1" marL="628650" rtl="0" algn="l">
              <a:lnSpc>
                <a:spcPct val="80000"/>
              </a:lnSpc>
              <a:spcBef>
                <a:spcPts val="0"/>
              </a:spcBef>
              <a:spcAft>
                <a:spcPts val="0"/>
              </a:spcAft>
              <a:buClr>
                <a:schemeClr val="dk1"/>
              </a:buClr>
              <a:buSzPts val="1530"/>
              <a:buFont typeface="Arial"/>
              <a:buChar char="•"/>
            </a:pPr>
            <a:r>
              <a:rPr lang="en-US" sz="1530" u="sng"/>
              <a:t>Insider Threat </a:t>
            </a:r>
            <a:r>
              <a:rPr lang="en-US" sz="1530"/>
              <a:t>- Threat posture which is internal to an organization (ex. Employees)</a:t>
            </a:r>
            <a:endParaRPr/>
          </a:p>
          <a:p>
            <a:pPr indent="-171450" lvl="1" marL="628650" rtl="0" algn="l">
              <a:lnSpc>
                <a:spcPct val="80000"/>
              </a:lnSpc>
              <a:spcBef>
                <a:spcPts val="0"/>
              </a:spcBef>
              <a:spcAft>
                <a:spcPts val="0"/>
              </a:spcAft>
              <a:buClr>
                <a:schemeClr val="dk1"/>
              </a:buClr>
              <a:buSzPts val="1530"/>
              <a:buFont typeface="Arial"/>
              <a:buChar char="•"/>
            </a:pPr>
            <a:r>
              <a:rPr lang="en-US" sz="1530" u="sng"/>
              <a:t>Nearsider Threat </a:t>
            </a:r>
            <a:r>
              <a:rPr lang="en-US" sz="1530"/>
              <a:t>- Threat posture which is physically located with your system but has no system access (ex. visitors, maintenance, janitorial)</a:t>
            </a:r>
            <a:endParaRPr/>
          </a:p>
          <a:p>
            <a:pPr indent="-171450" lvl="1" marL="628650" rtl="0" algn="l">
              <a:lnSpc>
                <a:spcPct val="80000"/>
              </a:lnSpc>
              <a:spcBef>
                <a:spcPts val="0"/>
              </a:spcBef>
              <a:spcAft>
                <a:spcPts val="0"/>
              </a:spcAft>
              <a:buClr>
                <a:schemeClr val="dk1"/>
              </a:buClr>
              <a:buSzPts val="1530"/>
              <a:buFont typeface="Arial"/>
              <a:buChar char="•"/>
            </a:pPr>
            <a:r>
              <a:rPr lang="en-US" sz="1530" u="sng"/>
              <a:t>Outsider Threat </a:t>
            </a:r>
            <a:r>
              <a:rPr lang="en-US" sz="1530"/>
              <a:t>- Threat posture which has no physical access. They may try to attack over the internet, wireless, or physical attacks.</a:t>
            </a:r>
            <a:endParaRPr/>
          </a:p>
          <a:p>
            <a:pPr indent="107950" lvl="0" marL="0" rtl="0" algn="l">
              <a:lnSpc>
                <a:spcPct val="80000"/>
              </a:lnSpc>
              <a:spcBef>
                <a:spcPts val="0"/>
              </a:spcBef>
              <a:spcAft>
                <a:spcPts val="0"/>
              </a:spcAft>
              <a:buClr>
                <a:schemeClr val="dk1"/>
              </a:buClr>
              <a:buSzPts val="1700"/>
              <a:buFont typeface="Arial"/>
              <a:buNone/>
            </a:pPr>
            <a:r>
              <a:t/>
            </a:r>
            <a:endParaRPr sz="1700"/>
          </a:p>
          <a:p>
            <a:pPr indent="0" lvl="0" marL="0" rtl="0" algn="l">
              <a:lnSpc>
                <a:spcPct val="80000"/>
              </a:lnSpc>
              <a:spcBef>
                <a:spcPts val="0"/>
              </a:spcBef>
              <a:spcAft>
                <a:spcPts val="0"/>
              </a:spcAft>
              <a:buClr>
                <a:schemeClr val="dk1"/>
              </a:buClr>
              <a:buSzPts val="1700"/>
              <a:buFont typeface="Arial"/>
              <a:buChar char="•"/>
            </a:pPr>
            <a:r>
              <a:rPr lang="en-US" sz="1700"/>
              <a:t>Threat Event </a:t>
            </a:r>
            <a:endParaRPr/>
          </a:p>
          <a:p>
            <a:pPr indent="-171450" lvl="1" marL="628650" rtl="0" algn="l">
              <a:lnSpc>
                <a:spcPct val="80000"/>
              </a:lnSpc>
              <a:spcBef>
                <a:spcPts val="0"/>
              </a:spcBef>
              <a:spcAft>
                <a:spcPts val="0"/>
              </a:spcAft>
              <a:buClr>
                <a:schemeClr val="dk1"/>
              </a:buClr>
              <a:buSzPts val="1530"/>
              <a:buFont typeface="Arial"/>
              <a:buChar char="•"/>
            </a:pPr>
            <a:r>
              <a:rPr lang="en-US" sz="1530"/>
              <a:t>The event that is doing some harm against a target. Adversarial could take the form of recon, creating weapons (exploits), attacking, exfiltrating data, or other malicious actions against a target. Non-adversarial examples might be disk failure, employee negligence, or natural disaster. </a:t>
            </a:r>
            <a:endParaRPr/>
          </a:p>
          <a:p>
            <a:pPr indent="107950" lvl="0" marL="0" rtl="0" algn="l">
              <a:lnSpc>
                <a:spcPct val="80000"/>
              </a:lnSpc>
              <a:spcBef>
                <a:spcPts val="0"/>
              </a:spcBef>
              <a:spcAft>
                <a:spcPts val="0"/>
              </a:spcAft>
              <a:buClr>
                <a:schemeClr val="dk1"/>
              </a:buClr>
              <a:buSzPts val="1700"/>
              <a:buNone/>
            </a:pPr>
            <a:r>
              <a:t/>
            </a:r>
            <a:endParaRPr sz="1700"/>
          </a:p>
        </p:txBody>
      </p:sp>
      <p:sp>
        <p:nvSpPr>
          <p:cNvPr id="141" name="Google Shape;141;p17"/>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Vocabulary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idx="1" type="body"/>
          </p:nvPr>
        </p:nvSpPr>
        <p:spPr>
          <a:xfrm>
            <a:off x="287338" y="922338"/>
            <a:ext cx="8572500" cy="41195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Hacking</a:t>
            </a:r>
            <a:endParaRPr/>
          </a:p>
          <a:p>
            <a:pPr indent="-171450" lvl="1" marL="628650" rtl="0" algn="l">
              <a:spcBef>
                <a:spcPts val="0"/>
              </a:spcBef>
              <a:spcAft>
                <a:spcPts val="0"/>
              </a:spcAft>
              <a:buClr>
                <a:schemeClr val="dk1"/>
              </a:buClr>
              <a:buSzPts val="1800"/>
              <a:buChar char="•"/>
            </a:pPr>
            <a:r>
              <a:rPr lang="en-US"/>
              <a:t>Using something in a deliberate way to create effects that is against the original intention or design</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Ethical Hacking</a:t>
            </a:r>
            <a:endParaRPr/>
          </a:p>
          <a:p>
            <a:pPr indent="-171450" lvl="1" marL="628650" rtl="0" algn="l">
              <a:spcBef>
                <a:spcPts val="0"/>
              </a:spcBef>
              <a:spcAft>
                <a:spcPts val="0"/>
              </a:spcAft>
              <a:buClr>
                <a:schemeClr val="dk1"/>
              </a:buClr>
              <a:buSzPts val="1800"/>
              <a:buChar char="•"/>
            </a:pPr>
            <a:r>
              <a:rPr lang="en-US" u="sng"/>
              <a:t>Authorized</a:t>
            </a:r>
            <a:r>
              <a:rPr lang="en-US"/>
              <a:t> behavior and actions to identify vulnerabilities of a system to help improve its security posture</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Security Audit</a:t>
            </a:r>
            <a:endParaRPr/>
          </a:p>
          <a:p>
            <a:pPr indent="-171450" lvl="1" marL="628650" rtl="0" algn="l">
              <a:spcBef>
                <a:spcPts val="0"/>
              </a:spcBef>
              <a:spcAft>
                <a:spcPts val="0"/>
              </a:spcAft>
              <a:buClr>
                <a:schemeClr val="dk1"/>
              </a:buClr>
              <a:buSzPts val="1800"/>
              <a:buChar char="•"/>
            </a:pPr>
            <a:r>
              <a:rPr lang="en-US"/>
              <a:t>Regulatory requirements for finance, corporate, government, or military systems</a:t>
            </a:r>
            <a:endParaRPr/>
          </a:p>
          <a:p>
            <a:pPr indent="-171450" lvl="1" marL="628650" rtl="0" algn="l">
              <a:spcBef>
                <a:spcPts val="0"/>
              </a:spcBef>
              <a:spcAft>
                <a:spcPts val="0"/>
              </a:spcAft>
              <a:buClr>
                <a:schemeClr val="dk1"/>
              </a:buClr>
              <a:buSzPts val="1800"/>
              <a:buChar char="•"/>
            </a:pPr>
            <a:r>
              <a:rPr lang="en-US"/>
              <a:t>A thorough checklist of security controls are measured against both technical implementations, policies, and procedures</a:t>
            </a:r>
            <a:endParaRPr/>
          </a:p>
          <a:p>
            <a:pPr indent="127000" lvl="0" marL="0" rtl="0" algn="l">
              <a:spcBef>
                <a:spcPts val="0"/>
              </a:spcBef>
              <a:spcAft>
                <a:spcPts val="0"/>
              </a:spcAft>
              <a:buClr>
                <a:schemeClr val="dk1"/>
              </a:buClr>
              <a:buSzPts val="2000"/>
              <a:buNone/>
            </a:pPr>
            <a:r>
              <a:t/>
            </a:r>
            <a:endParaRPr/>
          </a:p>
        </p:txBody>
      </p:sp>
      <p:sp>
        <p:nvSpPr>
          <p:cNvPr id="147" name="Google Shape;147;p18"/>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Vocabulary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idx="1" type="body"/>
          </p:nvPr>
        </p:nvSpPr>
        <p:spPr>
          <a:xfrm>
            <a:off x="287338" y="922338"/>
            <a:ext cx="8572500" cy="3220597"/>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Almost identical terms</a:t>
            </a:r>
            <a:endParaRPr/>
          </a:p>
          <a:p>
            <a:pPr indent="0" lvl="0" marL="0" rtl="0" algn="l">
              <a:spcBef>
                <a:spcPts val="0"/>
              </a:spcBef>
              <a:spcAft>
                <a:spcPts val="0"/>
              </a:spcAft>
              <a:buClr>
                <a:schemeClr val="dk1"/>
              </a:buClr>
              <a:buSzPts val="2000"/>
              <a:buChar char="•"/>
            </a:pPr>
            <a:r>
              <a:rPr lang="en-US"/>
              <a:t>Targets an application, a system or server, or an entire network</a:t>
            </a:r>
            <a:endParaRPr/>
          </a:p>
          <a:p>
            <a:pPr indent="-171450" lvl="1" marL="628650" rtl="0" algn="l">
              <a:spcBef>
                <a:spcPts val="0"/>
              </a:spcBef>
              <a:spcAft>
                <a:spcPts val="0"/>
              </a:spcAft>
              <a:buClr>
                <a:schemeClr val="dk1"/>
              </a:buClr>
              <a:buSzPts val="1800"/>
              <a:buChar char="•"/>
            </a:pPr>
            <a:r>
              <a:rPr lang="en-US"/>
              <a:t>Required a clearly defined scope - Permission and authorization to attack</a:t>
            </a:r>
            <a:endParaRPr/>
          </a:p>
          <a:p>
            <a:pPr indent="0" lvl="0" marL="0" rtl="0" algn="l">
              <a:spcBef>
                <a:spcPts val="0"/>
              </a:spcBef>
              <a:spcAft>
                <a:spcPts val="0"/>
              </a:spcAft>
              <a:buClr>
                <a:schemeClr val="dk1"/>
              </a:buClr>
              <a:buSzPts val="2000"/>
              <a:buChar char="•"/>
            </a:pPr>
            <a:r>
              <a:rPr lang="en-US"/>
              <a:t>Steps of ethical hacking, modeled after </a:t>
            </a:r>
            <a:r>
              <a:rPr lang="en-US" u="sng"/>
              <a:t>adversarial</a:t>
            </a:r>
            <a:r>
              <a:rPr lang="en-US"/>
              <a:t> threats, performed against a system to discover vulnerabilities</a:t>
            </a:r>
            <a:endParaRPr/>
          </a:p>
          <a:p>
            <a:pPr indent="127000" lvl="0" marL="0" rtl="0" algn="l">
              <a:spcBef>
                <a:spcPts val="0"/>
              </a:spcBef>
              <a:spcAft>
                <a:spcPts val="0"/>
              </a:spcAft>
              <a:buClr>
                <a:schemeClr val="dk1"/>
              </a:buClr>
              <a:buSzPts val="2000"/>
              <a:buNone/>
            </a:pPr>
            <a:r>
              <a:t/>
            </a:r>
            <a:endParaRPr/>
          </a:p>
          <a:p>
            <a:pPr indent="127000" lvl="0" marL="0" rtl="0" algn="l">
              <a:spcBef>
                <a:spcPts val="0"/>
              </a:spcBef>
              <a:spcAft>
                <a:spcPts val="0"/>
              </a:spcAft>
              <a:buClr>
                <a:schemeClr val="dk1"/>
              </a:buClr>
              <a:buSzPts val="2000"/>
              <a:buNone/>
            </a:pPr>
            <a:r>
              <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Same Goal:</a:t>
            </a:r>
            <a:endParaRPr/>
          </a:p>
        </p:txBody>
      </p:sp>
      <p:sp>
        <p:nvSpPr>
          <p:cNvPr id="153" name="Google Shape;153;p19"/>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Vocabulary - </a:t>
            </a:r>
            <a:endParaRPr/>
          </a:p>
          <a:p>
            <a:pPr indent="0" lvl="0" marL="0" rtl="0" algn="r">
              <a:spcBef>
                <a:spcPts val="0"/>
              </a:spcBef>
              <a:spcAft>
                <a:spcPts val="0"/>
              </a:spcAft>
              <a:buNone/>
            </a:pPr>
            <a:r>
              <a:rPr lang="en-US"/>
              <a:t>Penetration Testing vs Vulnerability Analysis</a:t>
            </a:r>
            <a:endParaRPr/>
          </a:p>
        </p:txBody>
      </p:sp>
      <p:sp>
        <p:nvSpPr>
          <p:cNvPr id="154" name="Google Shape;154;p19"/>
          <p:cNvSpPr/>
          <p:nvPr/>
        </p:nvSpPr>
        <p:spPr>
          <a:xfrm>
            <a:off x="284162" y="3987786"/>
            <a:ext cx="8572500" cy="830997"/>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Help secure a targeted environment, system, network, or application, by recommending fixes and mitigations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2"/>
          <p:cNvSpPr/>
          <p:nvPr/>
        </p:nvSpPr>
        <p:spPr>
          <a:xfrm>
            <a:off x="333556" y="1624013"/>
            <a:ext cx="8505644" cy="3302000"/>
          </a:xfrm>
          <a:prstGeom prst="rect">
            <a:avLst/>
          </a:prstGeom>
          <a:noFill/>
          <a:ln>
            <a:noFill/>
          </a:ln>
        </p:spPr>
        <p:txBody>
          <a:bodyPr anchorCtr="0" anchor="b" bIns="50800" lIns="50800" spcFirstLastPara="1" rIns="50800" wrap="square" tIns="50800">
            <a:noAutofit/>
          </a:bodyPr>
          <a:lstStyle/>
          <a:p>
            <a:pPr indent="0" lvl="0" marL="0" marR="0" rtl="0" algn="ctr">
              <a:spcBef>
                <a:spcPts val="0"/>
              </a:spcBef>
              <a:spcAft>
                <a:spcPts val="0"/>
              </a:spcAft>
              <a:buNone/>
            </a:pPr>
            <a:r>
              <a:rPr b="0" i="1" lang="en-US" sz="7200" u="none" cap="none" strike="noStrike">
                <a:solidFill>
                  <a:srgbClr val="FF0000"/>
                </a:solidFill>
                <a:latin typeface="Arial"/>
                <a:ea typeface="Arial"/>
                <a:cs typeface="Arial"/>
                <a:sym typeface="Arial"/>
              </a:rPr>
              <a:t>WARNING</a:t>
            </a:r>
            <a:br>
              <a:rPr b="0" i="1" lang="en-US" sz="4000" u="none" cap="none" strike="noStrike">
                <a:solidFill>
                  <a:srgbClr val="FF0000"/>
                </a:solidFill>
                <a:latin typeface="Arial"/>
                <a:ea typeface="Arial"/>
                <a:cs typeface="Arial"/>
                <a:sym typeface="Arial"/>
              </a:rPr>
            </a:br>
            <a:br>
              <a:rPr b="0" i="1" lang="en-US" sz="2400" u="none" cap="none" strike="noStrike">
                <a:solidFill>
                  <a:srgbClr val="FF0000"/>
                </a:solidFill>
                <a:latin typeface="Arial"/>
                <a:ea typeface="Arial"/>
                <a:cs typeface="Arial"/>
                <a:sym typeface="Arial"/>
              </a:rPr>
            </a:br>
            <a:r>
              <a:rPr b="0" i="1" lang="en-US" sz="2400" u="none" cap="none" strike="noStrike">
                <a:solidFill>
                  <a:srgbClr val="FF0000"/>
                </a:solidFill>
                <a:latin typeface="Arial"/>
                <a:ea typeface="Arial"/>
                <a:cs typeface="Arial"/>
                <a:sym typeface="Arial"/>
              </a:rPr>
              <a:t>You will be learning potentially dangerous techniques in this course. By continuing the beyond this point you agree that all the knowledge gained will be used in an ethical and safe manner.</a:t>
            </a:r>
            <a:br>
              <a:rPr b="0" i="1" lang="en-US" sz="2400" u="none" cap="none" strike="noStrike">
                <a:solidFill>
                  <a:srgbClr val="FF0000"/>
                </a:solidFill>
                <a:latin typeface="Arial"/>
                <a:ea typeface="Arial"/>
                <a:cs typeface="Arial"/>
                <a:sym typeface="Arial"/>
              </a:rPr>
            </a:br>
            <a:br>
              <a:rPr b="0" i="1" lang="en-US" sz="2400" u="none" cap="none" strike="noStrike">
                <a:solidFill>
                  <a:srgbClr val="FF0000"/>
                </a:solidFill>
                <a:latin typeface="Arial"/>
                <a:ea typeface="Arial"/>
                <a:cs typeface="Arial"/>
                <a:sym typeface="Arial"/>
              </a:rPr>
            </a:br>
            <a:r>
              <a:rPr b="0" i="1" lang="en-US" sz="2400" u="none" cap="none" strike="noStrike">
                <a:solidFill>
                  <a:srgbClr val="FF0000"/>
                </a:solidFill>
                <a:latin typeface="Arial"/>
                <a:ea typeface="Arial"/>
                <a:cs typeface="Arial"/>
                <a:sym typeface="Arial"/>
              </a:rPr>
              <a:t>The point of this course is to learn about computer and network security, not to harm people or systems. If you do cause harm, </a:t>
            </a:r>
            <a:r>
              <a:rPr b="0" i="1" lang="en-US" sz="2400" u="sng" cap="none" strike="noStrike">
                <a:solidFill>
                  <a:srgbClr val="FF0000"/>
                </a:solidFill>
                <a:latin typeface="Arial"/>
                <a:ea typeface="Arial"/>
                <a:cs typeface="Arial"/>
                <a:sym typeface="Arial"/>
              </a:rPr>
              <a:t>either accidental or intentional</a:t>
            </a:r>
            <a:r>
              <a:rPr b="0" i="1" lang="en-US" sz="2400" u="none" cap="none" strike="noStrike">
                <a:solidFill>
                  <a:srgbClr val="FF0000"/>
                </a:solidFill>
                <a:latin typeface="Arial"/>
                <a:ea typeface="Arial"/>
                <a:cs typeface="Arial"/>
                <a:sym typeface="Arial"/>
              </a:rPr>
              <a:t>, </a:t>
            </a:r>
            <a:r>
              <a:rPr b="1" i="1" lang="en-US" sz="2400" u="none" cap="none" strike="noStrike">
                <a:solidFill>
                  <a:srgbClr val="FF0000"/>
                </a:solidFill>
                <a:latin typeface="Arial"/>
                <a:ea typeface="Arial"/>
                <a:cs typeface="Arial"/>
                <a:sym typeface="Arial"/>
              </a:rPr>
              <a:t>you will be responsible for your actions.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idx="1" type="body"/>
          </p:nvPr>
        </p:nvSpPr>
        <p:spPr>
          <a:xfrm>
            <a:off x="287338" y="922338"/>
            <a:ext cx="8572500" cy="41195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b="1" lang="en-US"/>
              <a:t>Penetration Testing</a:t>
            </a:r>
            <a:endParaRPr/>
          </a:p>
          <a:p>
            <a:pPr indent="-171450" lvl="1" marL="628650" rtl="0" algn="l">
              <a:spcBef>
                <a:spcPts val="0"/>
              </a:spcBef>
              <a:spcAft>
                <a:spcPts val="0"/>
              </a:spcAft>
              <a:buClr>
                <a:schemeClr val="dk1"/>
              </a:buClr>
              <a:buSzPts val="1800"/>
              <a:buChar char="•"/>
            </a:pPr>
            <a:r>
              <a:rPr lang="en-US"/>
              <a:t>Goes beyond identifying vulnerabilities</a:t>
            </a:r>
            <a:endParaRPr/>
          </a:p>
          <a:p>
            <a:pPr indent="-171450" lvl="1" marL="628650" rtl="0" algn="l">
              <a:spcBef>
                <a:spcPts val="0"/>
              </a:spcBef>
              <a:spcAft>
                <a:spcPts val="0"/>
              </a:spcAft>
              <a:buClr>
                <a:schemeClr val="dk1"/>
              </a:buClr>
              <a:buSzPts val="1800"/>
              <a:buChar char="•"/>
            </a:pPr>
            <a:r>
              <a:rPr lang="en-US"/>
              <a:t>Validates findings through exploitation, and provide risk ratings for security findings according to assets and impacts</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Vulnerability Analysis and Assessment</a:t>
            </a:r>
            <a:endParaRPr/>
          </a:p>
          <a:p>
            <a:pPr indent="-171450" lvl="1" marL="628650" rtl="0" algn="l">
              <a:spcBef>
                <a:spcPts val="0"/>
              </a:spcBef>
              <a:spcAft>
                <a:spcPts val="0"/>
              </a:spcAft>
              <a:buClr>
                <a:schemeClr val="dk1"/>
              </a:buClr>
              <a:buSzPts val="1800"/>
              <a:buChar char="•"/>
            </a:pPr>
            <a:r>
              <a:rPr lang="en-US"/>
              <a:t>Like penetration testing but not as thorough, only part of the pen testing process</a:t>
            </a:r>
            <a:endParaRPr/>
          </a:p>
          <a:p>
            <a:pPr indent="-171450" lvl="1" marL="628650" rtl="0" algn="l">
              <a:spcBef>
                <a:spcPts val="0"/>
              </a:spcBef>
              <a:spcAft>
                <a:spcPts val="0"/>
              </a:spcAft>
              <a:buClr>
                <a:schemeClr val="dk1"/>
              </a:buClr>
              <a:buSzPts val="1800"/>
              <a:buChar char="•"/>
            </a:pPr>
            <a:r>
              <a:rPr lang="en-US"/>
              <a:t>Same steps of Pen Testing, taken from Ethical Hacking, but stops at scanning</a:t>
            </a:r>
            <a:endParaRPr/>
          </a:p>
          <a:p>
            <a:pPr indent="-171450" lvl="1" marL="628650" rtl="0" algn="l">
              <a:spcBef>
                <a:spcPts val="0"/>
              </a:spcBef>
              <a:spcAft>
                <a:spcPts val="0"/>
              </a:spcAft>
              <a:buClr>
                <a:schemeClr val="dk1"/>
              </a:buClr>
              <a:buSzPts val="1800"/>
              <a:buChar char="•"/>
            </a:pPr>
            <a:r>
              <a:rPr lang="en-US"/>
              <a:t>Typically doesn’t exploit vulnerabilities but still helps secure a target by providing mitigation recommendations</a:t>
            </a:r>
            <a:endParaRPr/>
          </a:p>
          <a:p>
            <a:pPr indent="-57150" lvl="1" marL="628650" rtl="0" algn="l">
              <a:spcBef>
                <a:spcPts val="0"/>
              </a:spcBef>
              <a:spcAft>
                <a:spcPts val="0"/>
              </a:spcAft>
              <a:buClr>
                <a:schemeClr val="dk1"/>
              </a:buClr>
              <a:buSzPts val="1800"/>
              <a:buNone/>
            </a:pPr>
            <a:r>
              <a:t/>
            </a:r>
            <a:endParaRPr/>
          </a:p>
          <a:p>
            <a:pPr indent="127000" lvl="0" marL="0" rtl="0" algn="l">
              <a:spcBef>
                <a:spcPts val="0"/>
              </a:spcBef>
              <a:spcAft>
                <a:spcPts val="0"/>
              </a:spcAft>
              <a:buClr>
                <a:schemeClr val="dk1"/>
              </a:buClr>
              <a:buSzPts val="2000"/>
              <a:buNone/>
            </a:pPr>
            <a:r>
              <a:t/>
            </a:r>
            <a:endParaRPr/>
          </a:p>
          <a:p>
            <a:pPr indent="127000" lvl="0" marL="0" rtl="0" algn="l">
              <a:spcBef>
                <a:spcPts val="0"/>
              </a:spcBef>
              <a:spcAft>
                <a:spcPts val="0"/>
              </a:spcAft>
              <a:buClr>
                <a:schemeClr val="dk1"/>
              </a:buClr>
              <a:buSzPts val="2000"/>
              <a:buNone/>
            </a:pPr>
            <a:r>
              <a:t/>
            </a:r>
            <a:endParaRPr/>
          </a:p>
        </p:txBody>
      </p:sp>
      <p:sp>
        <p:nvSpPr>
          <p:cNvPr id="160" name="Google Shape;160;p20"/>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Vocabulary - </a:t>
            </a:r>
            <a:endParaRPr/>
          </a:p>
          <a:p>
            <a:pPr indent="0" lvl="0" marL="0" rtl="0" algn="r">
              <a:spcBef>
                <a:spcPts val="0"/>
              </a:spcBef>
              <a:spcAft>
                <a:spcPts val="0"/>
              </a:spcAft>
              <a:buNone/>
            </a:pPr>
            <a:r>
              <a:rPr lang="en-US"/>
              <a:t>Penetration Testing vs Vulnerability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idx="1" type="body"/>
          </p:nvPr>
        </p:nvSpPr>
        <p:spPr>
          <a:xfrm>
            <a:off x="287338" y="922338"/>
            <a:ext cx="8572500" cy="3927475"/>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White Box / Crystal Box Testing</a:t>
            </a:r>
            <a:endParaRPr/>
          </a:p>
          <a:p>
            <a:pPr indent="-171450" lvl="1" marL="628650" rtl="0" algn="l">
              <a:spcBef>
                <a:spcPts val="0"/>
              </a:spcBef>
              <a:spcAft>
                <a:spcPts val="0"/>
              </a:spcAft>
              <a:buClr>
                <a:schemeClr val="dk1"/>
              </a:buClr>
              <a:buSzPts val="1800"/>
              <a:buChar char="•"/>
            </a:pPr>
            <a:r>
              <a:rPr lang="en-US"/>
              <a:t>Provided full access to networks and systems, configurations, admin/root access, source code</a:t>
            </a:r>
            <a:endParaRPr/>
          </a:p>
          <a:p>
            <a:pPr indent="-171450" lvl="1" marL="628650" rtl="0" algn="l">
              <a:spcBef>
                <a:spcPts val="0"/>
              </a:spcBef>
              <a:spcAft>
                <a:spcPts val="0"/>
              </a:spcAft>
              <a:buClr>
                <a:schemeClr val="dk1"/>
              </a:buClr>
              <a:buSzPts val="1800"/>
              <a:buChar char="•"/>
            </a:pPr>
            <a:r>
              <a:rPr lang="en-US"/>
              <a:t>Usually results in more details and findings, but not as in-depth as Black Box Testing</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Black Box Testing</a:t>
            </a:r>
            <a:endParaRPr/>
          </a:p>
          <a:p>
            <a:pPr indent="-171450" lvl="1" marL="628650" rtl="0" algn="l">
              <a:spcBef>
                <a:spcPts val="0"/>
              </a:spcBef>
              <a:spcAft>
                <a:spcPts val="0"/>
              </a:spcAft>
              <a:buClr>
                <a:schemeClr val="dk1"/>
              </a:buClr>
              <a:buSzPts val="1800"/>
              <a:buChar char="•"/>
            </a:pPr>
            <a:r>
              <a:rPr lang="en-US"/>
              <a:t>Not provided any details on the target, system, network, application, or asset</a:t>
            </a:r>
            <a:endParaRPr/>
          </a:p>
          <a:p>
            <a:pPr indent="-171450" lvl="1" marL="628650" rtl="0" algn="l">
              <a:spcBef>
                <a:spcPts val="0"/>
              </a:spcBef>
              <a:spcAft>
                <a:spcPts val="0"/>
              </a:spcAft>
              <a:buClr>
                <a:schemeClr val="dk1"/>
              </a:buClr>
              <a:buSzPts val="1800"/>
              <a:buChar char="•"/>
            </a:pPr>
            <a:r>
              <a:rPr lang="en-US"/>
              <a:t>May rely on open-source intelligence, social engineering</a:t>
            </a:r>
            <a:endParaRPr/>
          </a:p>
          <a:p>
            <a:pPr indent="-171450" lvl="1" marL="628650" rtl="0" algn="l">
              <a:spcBef>
                <a:spcPts val="0"/>
              </a:spcBef>
              <a:spcAft>
                <a:spcPts val="0"/>
              </a:spcAft>
              <a:buClr>
                <a:schemeClr val="dk1"/>
              </a:buClr>
              <a:buSzPts val="1800"/>
              <a:buChar char="•"/>
            </a:pPr>
            <a:r>
              <a:rPr lang="en-US"/>
              <a:t>May target all exposures but will only go in-depth in certain vulns that can be exploited</a:t>
            </a:r>
            <a:endParaRPr/>
          </a:p>
          <a:p>
            <a:pPr indent="-171450" lvl="1" marL="628650" rtl="0" algn="l">
              <a:spcBef>
                <a:spcPts val="0"/>
              </a:spcBef>
              <a:spcAft>
                <a:spcPts val="0"/>
              </a:spcAft>
              <a:buClr>
                <a:schemeClr val="dk1"/>
              </a:buClr>
              <a:buSzPts val="1800"/>
              <a:buChar char="•"/>
            </a:pPr>
            <a:r>
              <a:rPr lang="en-US"/>
              <a:t>Most accurate to mimicking outsider real-world attacks</a:t>
            </a:r>
            <a:endParaRPr/>
          </a:p>
          <a:p>
            <a:pPr indent="127000" lvl="0" marL="0" rtl="0" algn="l">
              <a:spcBef>
                <a:spcPts val="0"/>
              </a:spcBef>
              <a:spcAft>
                <a:spcPts val="0"/>
              </a:spcAft>
              <a:buClr>
                <a:schemeClr val="dk1"/>
              </a:buClr>
              <a:buSzPts val="2000"/>
              <a:buNone/>
            </a:pPr>
            <a:r>
              <a:t/>
            </a:r>
            <a:endParaRPr/>
          </a:p>
        </p:txBody>
      </p:sp>
      <p:sp>
        <p:nvSpPr>
          <p:cNvPr id="166" name="Google Shape;166;p21"/>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Vocabulary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idx="1" type="body"/>
          </p:nvPr>
        </p:nvSpPr>
        <p:spPr>
          <a:xfrm>
            <a:off x="287338" y="922338"/>
            <a:ext cx="8572500" cy="3927475"/>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700"/>
              <a:buChar char="•"/>
            </a:pPr>
            <a:r>
              <a:rPr lang="en-US" sz="1700"/>
              <a:t>Blue Team</a:t>
            </a:r>
            <a:endParaRPr/>
          </a:p>
          <a:p>
            <a:pPr indent="-171450" lvl="1" marL="628650" rtl="0" algn="l">
              <a:lnSpc>
                <a:spcPct val="80000"/>
              </a:lnSpc>
              <a:spcBef>
                <a:spcPts val="0"/>
              </a:spcBef>
              <a:spcAft>
                <a:spcPts val="0"/>
              </a:spcAft>
              <a:buClr>
                <a:schemeClr val="dk1"/>
              </a:buClr>
              <a:buSzPts val="1530"/>
              <a:buFont typeface="Arial"/>
              <a:buChar char="•"/>
            </a:pPr>
            <a:r>
              <a:rPr lang="en-US" sz="1530"/>
              <a:t>Team that is working almost entirely on the defensive side but may perform some tests to better secure system</a:t>
            </a:r>
            <a:endParaRPr/>
          </a:p>
          <a:p>
            <a:pPr indent="-171450" lvl="2" marL="1085850" rtl="0" algn="l">
              <a:lnSpc>
                <a:spcPct val="80000"/>
              </a:lnSpc>
              <a:spcBef>
                <a:spcPts val="0"/>
              </a:spcBef>
              <a:spcAft>
                <a:spcPts val="0"/>
              </a:spcAft>
              <a:buClr>
                <a:schemeClr val="dk1"/>
              </a:buClr>
              <a:buSzPts val="1360"/>
              <a:buFont typeface="Arial"/>
              <a:buChar char="•"/>
            </a:pPr>
            <a:r>
              <a:rPr lang="en-US" sz="1360"/>
              <a:t>e.g. Automated vulnerability scanning</a:t>
            </a:r>
            <a:endParaRPr/>
          </a:p>
          <a:p>
            <a:pPr indent="-171450" lvl="1" marL="628650" rtl="0" algn="l">
              <a:lnSpc>
                <a:spcPct val="80000"/>
              </a:lnSpc>
              <a:spcBef>
                <a:spcPts val="0"/>
              </a:spcBef>
              <a:spcAft>
                <a:spcPts val="0"/>
              </a:spcAft>
              <a:buClr>
                <a:schemeClr val="dk1"/>
              </a:buClr>
              <a:buSzPts val="1530"/>
              <a:buFont typeface="Arial"/>
              <a:buChar char="•"/>
            </a:pPr>
            <a:r>
              <a:rPr lang="en-US" sz="1530"/>
              <a:t>Team works </a:t>
            </a:r>
            <a:r>
              <a:rPr b="1" lang="en-US" sz="1530"/>
              <a:t>cooperatively</a:t>
            </a:r>
            <a:r>
              <a:rPr lang="en-US" sz="1530"/>
              <a:t> with an organization to defend and protect their systems</a:t>
            </a:r>
            <a:endParaRPr/>
          </a:p>
          <a:p>
            <a:pPr indent="-171450" lvl="1" marL="628650" rtl="0" algn="l">
              <a:lnSpc>
                <a:spcPct val="80000"/>
              </a:lnSpc>
              <a:spcBef>
                <a:spcPts val="0"/>
              </a:spcBef>
              <a:spcAft>
                <a:spcPts val="0"/>
              </a:spcAft>
              <a:buClr>
                <a:schemeClr val="dk1"/>
              </a:buClr>
              <a:buSzPts val="1530"/>
              <a:buFont typeface="Arial"/>
              <a:buChar char="•"/>
            </a:pPr>
            <a:r>
              <a:rPr lang="en-US" sz="1530"/>
              <a:t>Any kind of testing performed would be a </a:t>
            </a:r>
            <a:r>
              <a:rPr b="1" lang="en-US" sz="1530"/>
              <a:t>White Box Test</a:t>
            </a:r>
            <a:endParaRPr sz="1530"/>
          </a:p>
          <a:p>
            <a:pPr indent="0" lvl="0" marL="0" rtl="0" algn="l">
              <a:lnSpc>
                <a:spcPct val="80000"/>
              </a:lnSpc>
              <a:spcBef>
                <a:spcPts val="0"/>
              </a:spcBef>
              <a:spcAft>
                <a:spcPts val="0"/>
              </a:spcAft>
              <a:buClr>
                <a:schemeClr val="dk1"/>
              </a:buClr>
              <a:buSzPts val="1700"/>
              <a:buNone/>
            </a:pPr>
            <a:r>
              <a:t/>
            </a:r>
            <a:endParaRPr sz="1700"/>
          </a:p>
          <a:p>
            <a:pPr indent="0" lvl="0" marL="0" rtl="0" algn="l">
              <a:lnSpc>
                <a:spcPct val="80000"/>
              </a:lnSpc>
              <a:spcBef>
                <a:spcPts val="0"/>
              </a:spcBef>
              <a:spcAft>
                <a:spcPts val="0"/>
              </a:spcAft>
              <a:buClr>
                <a:schemeClr val="dk1"/>
              </a:buClr>
              <a:buSzPts val="1700"/>
              <a:buChar char="•"/>
            </a:pPr>
            <a:r>
              <a:rPr lang="en-US" sz="1700"/>
              <a:t>Red Team / Teaming</a:t>
            </a:r>
            <a:endParaRPr/>
          </a:p>
          <a:p>
            <a:pPr indent="-171450" lvl="1" marL="628650" rtl="0" algn="l">
              <a:lnSpc>
                <a:spcPct val="80000"/>
              </a:lnSpc>
              <a:spcBef>
                <a:spcPts val="0"/>
              </a:spcBef>
              <a:spcAft>
                <a:spcPts val="0"/>
              </a:spcAft>
              <a:buClr>
                <a:schemeClr val="dk1"/>
              </a:buClr>
              <a:buSzPts val="1530"/>
              <a:buFont typeface="Arial"/>
              <a:buChar char="•"/>
            </a:pPr>
            <a:r>
              <a:rPr lang="en-US" sz="1530"/>
              <a:t>Penetration testing team used to exercise the Blue Team and assess the security and response of an organization</a:t>
            </a:r>
            <a:endParaRPr/>
          </a:p>
          <a:p>
            <a:pPr indent="-171450" lvl="1" marL="628650" rtl="0" algn="l">
              <a:lnSpc>
                <a:spcPct val="80000"/>
              </a:lnSpc>
              <a:spcBef>
                <a:spcPts val="0"/>
              </a:spcBef>
              <a:spcAft>
                <a:spcPts val="0"/>
              </a:spcAft>
              <a:buClr>
                <a:schemeClr val="dk1"/>
              </a:buClr>
              <a:buSzPts val="1530"/>
              <a:buFont typeface="Arial"/>
              <a:buChar char="•"/>
            </a:pPr>
            <a:r>
              <a:rPr b="1" lang="en-US" sz="1530"/>
              <a:t>Black Box Testing</a:t>
            </a:r>
            <a:r>
              <a:rPr lang="en-US" sz="1530"/>
              <a:t>, acts as an outsider, mirroring real world Tactics, Techniques, and Procedures based off intelligence reports Still authorized but only known to a few people in an organization</a:t>
            </a:r>
            <a:endParaRPr/>
          </a:p>
          <a:p>
            <a:pPr indent="-171450" lvl="1" marL="628650" rtl="0" algn="l">
              <a:lnSpc>
                <a:spcPct val="80000"/>
              </a:lnSpc>
              <a:spcBef>
                <a:spcPts val="0"/>
              </a:spcBef>
              <a:spcAft>
                <a:spcPts val="0"/>
              </a:spcAft>
              <a:buClr>
                <a:schemeClr val="dk1"/>
              </a:buClr>
              <a:buSzPts val="1530"/>
              <a:buFont typeface="Arial"/>
              <a:buChar char="•"/>
            </a:pPr>
            <a:r>
              <a:rPr lang="en-US" sz="1530"/>
              <a:t>May get details for white box testing for intentional planned exercises if the focus is to test the Blue Team in specific controlled situations</a:t>
            </a:r>
            <a:endParaRPr/>
          </a:p>
          <a:p>
            <a:pPr indent="-171450" lvl="1" marL="628650" rtl="0" algn="l">
              <a:lnSpc>
                <a:spcPct val="80000"/>
              </a:lnSpc>
              <a:spcBef>
                <a:spcPts val="0"/>
              </a:spcBef>
              <a:spcAft>
                <a:spcPts val="0"/>
              </a:spcAft>
              <a:buClr>
                <a:schemeClr val="dk1"/>
              </a:buClr>
              <a:buSzPts val="1530"/>
              <a:buFont typeface="Arial"/>
              <a:buChar char="•"/>
            </a:pPr>
            <a:r>
              <a:rPr lang="en-US" sz="1530"/>
              <a:t>May also assess physical security and utilize social engineering</a:t>
            </a:r>
            <a:endParaRPr/>
          </a:p>
          <a:p>
            <a:pPr indent="-171450" lvl="1" marL="628650" rtl="0" algn="l">
              <a:lnSpc>
                <a:spcPct val="80000"/>
              </a:lnSpc>
              <a:spcBef>
                <a:spcPts val="0"/>
              </a:spcBef>
              <a:spcAft>
                <a:spcPts val="0"/>
              </a:spcAft>
              <a:buClr>
                <a:schemeClr val="dk1"/>
              </a:buClr>
              <a:buSzPts val="1530"/>
              <a:buFont typeface="Arial"/>
              <a:buChar char="•"/>
            </a:pPr>
            <a:r>
              <a:rPr lang="en-US" sz="1530"/>
              <a:t>May not assess the entire system or network, only what is exposed to an outsider or nearsider</a:t>
            </a:r>
            <a:endParaRPr/>
          </a:p>
          <a:p>
            <a:pPr indent="-171450" lvl="1" marL="628650" rtl="0" algn="l">
              <a:lnSpc>
                <a:spcPct val="80000"/>
              </a:lnSpc>
              <a:spcBef>
                <a:spcPts val="0"/>
              </a:spcBef>
              <a:spcAft>
                <a:spcPts val="0"/>
              </a:spcAft>
              <a:buClr>
                <a:schemeClr val="dk1"/>
              </a:buClr>
              <a:buSzPts val="1530"/>
              <a:buFont typeface="Arial"/>
              <a:buChar char="•"/>
            </a:pPr>
            <a:r>
              <a:rPr lang="en-US" sz="1530"/>
              <a:t>Provides an incomplete risk assessment of all systems but does a great job of mirroring real-world risk and prioritizing what mitigations and organizational improvements are needed</a:t>
            </a:r>
            <a:endParaRPr/>
          </a:p>
          <a:p>
            <a:pPr indent="107950" lvl="0" marL="0" rtl="0" algn="l">
              <a:lnSpc>
                <a:spcPct val="80000"/>
              </a:lnSpc>
              <a:spcBef>
                <a:spcPts val="0"/>
              </a:spcBef>
              <a:spcAft>
                <a:spcPts val="0"/>
              </a:spcAft>
              <a:buClr>
                <a:schemeClr val="dk1"/>
              </a:buClr>
              <a:buSzPts val="1700"/>
              <a:buNone/>
            </a:pPr>
            <a:r>
              <a:t/>
            </a:r>
            <a:endParaRPr sz="1700"/>
          </a:p>
        </p:txBody>
      </p:sp>
      <p:sp>
        <p:nvSpPr>
          <p:cNvPr id="172" name="Google Shape;172;p22"/>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Vocabulary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idx="2" type="body"/>
          </p:nvPr>
        </p:nvSpPr>
        <p:spPr>
          <a:xfrm>
            <a:off x="2390053" y="12610"/>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Comparison</a:t>
            </a:r>
            <a:endParaRPr/>
          </a:p>
          <a:p>
            <a:pPr indent="0" lvl="0" marL="0" rtl="0" algn="r">
              <a:spcBef>
                <a:spcPts val="0"/>
              </a:spcBef>
              <a:spcAft>
                <a:spcPts val="0"/>
              </a:spcAft>
              <a:buNone/>
            </a:pPr>
            <a:r>
              <a:t/>
            </a:r>
            <a:endParaRPr/>
          </a:p>
        </p:txBody>
      </p:sp>
      <p:grpSp>
        <p:nvGrpSpPr>
          <p:cNvPr id="178" name="Google Shape;178;p23"/>
          <p:cNvGrpSpPr/>
          <p:nvPr/>
        </p:nvGrpSpPr>
        <p:grpSpPr>
          <a:xfrm>
            <a:off x="2012717" y="919512"/>
            <a:ext cx="5088768" cy="3392511"/>
            <a:chOff x="0" y="0"/>
            <a:chExt cx="5088768" cy="3392511"/>
          </a:xfrm>
        </p:grpSpPr>
        <p:sp>
          <p:nvSpPr>
            <p:cNvPr id="179" name="Google Shape;179;p23"/>
            <p:cNvSpPr/>
            <p:nvPr/>
          </p:nvSpPr>
          <p:spPr>
            <a:xfrm rot="10800000">
              <a:off x="0" y="0"/>
              <a:ext cx="5088768" cy="848128"/>
            </a:xfrm>
            <a:prstGeom prst="trapezoid">
              <a:avLst>
                <a:gd fmla="val 75000" name="adj"/>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txBox="1"/>
            <p:nvPr/>
          </p:nvSpPr>
          <p:spPr>
            <a:xfrm>
              <a:off x="890534" y="0"/>
              <a:ext cx="3307699" cy="84812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Vulnerability Assessment</a:t>
              </a:r>
              <a:endParaRPr/>
            </a:p>
          </p:txBody>
        </p:sp>
        <p:sp>
          <p:nvSpPr>
            <p:cNvPr id="181" name="Google Shape;181;p23"/>
            <p:cNvSpPr/>
            <p:nvPr/>
          </p:nvSpPr>
          <p:spPr>
            <a:xfrm rot="10800000">
              <a:off x="636096" y="848127"/>
              <a:ext cx="3816576" cy="848128"/>
            </a:xfrm>
            <a:prstGeom prst="trapezoid">
              <a:avLst>
                <a:gd fmla="val 75000" name="adj"/>
              </a:avLst>
            </a:prstGeom>
            <a:solidFill>
              <a:srgbClr val="00EA6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txBox="1"/>
            <p:nvPr/>
          </p:nvSpPr>
          <p:spPr>
            <a:xfrm>
              <a:off x="1303996" y="848127"/>
              <a:ext cx="2480774" cy="84812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White Box</a:t>
              </a:r>
              <a:endParaRPr/>
            </a:p>
          </p:txBody>
        </p:sp>
        <p:sp>
          <p:nvSpPr>
            <p:cNvPr id="183" name="Google Shape;183;p23"/>
            <p:cNvSpPr/>
            <p:nvPr/>
          </p:nvSpPr>
          <p:spPr>
            <a:xfrm rot="10800000">
              <a:off x="1272192" y="1696256"/>
              <a:ext cx="2544384" cy="848128"/>
            </a:xfrm>
            <a:prstGeom prst="trapezoid">
              <a:avLst>
                <a:gd fmla="val 75000" name="adj"/>
              </a:avLst>
            </a:prstGeom>
            <a:solidFill>
              <a:srgbClr val="FABF8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nvSpPr>
          <p:spPr>
            <a:xfrm>
              <a:off x="1717459" y="1696256"/>
              <a:ext cx="1653849" cy="84812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Black Box</a:t>
              </a:r>
              <a:endParaRPr/>
            </a:p>
          </p:txBody>
        </p:sp>
        <p:sp>
          <p:nvSpPr>
            <p:cNvPr id="185" name="Google Shape;185;p23"/>
            <p:cNvSpPr/>
            <p:nvPr/>
          </p:nvSpPr>
          <p:spPr>
            <a:xfrm rot="10800000">
              <a:off x="1908288" y="2544383"/>
              <a:ext cx="1272192" cy="848128"/>
            </a:xfrm>
            <a:prstGeom prst="trapezoid">
              <a:avLst>
                <a:gd fmla="val 75000" name="adj"/>
              </a:avLst>
            </a:prstGeom>
            <a:solidFill>
              <a:srgbClr val="D9959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txBox="1"/>
            <p:nvPr/>
          </p:nvSpPr>
          <p:spPr>
            <a:xfrm>
              <a:off x="1908288" y="2544383"/>
              <a:ext cx="1272192" cy="84812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Red Team</a:t>
              </a:r>
              <a:endParaRPr/>
            </a:p>
          </p:txBody>
        </p:sp>
      </p:grpSp>
      <p:sp>
        <p:nvSpPr>
          <p:cNvPr id="187" name="Google Shape;187;p23"/>
          <p:cNvSpPr/>
          <p:nvPr/>
        </p:nvSpPr>
        <p:spPr>
          <a:xfrm rot="-5400000">
            <a:off x="-140410" y="2542353"/>
            <a:ext cx="3697013" cy="313340"/>
          </a:xfrm>
          <a:prstGeom prst="leftRightArrow">
            <a:avLst>
              <a:gd fmla="val 50000" name="adj1"/>
              <a:gd fmla="val 50000" name="adj2"/>
            </a:avLst>
          </a:prstGeom>
          <a:gradFill>
            <a:gsLst>
              <a:gs pos="0">
                <a:srgbClr val="3E7FCD"/>
              </a:gs>
              <a:gs pos="40000">
                <a:srgbClr val="00B050"/>
              </a:gs>
              <a:gs pos="69220">
                <a:srgbClr val="FFC000"/>
              </a:gs>
              <a:gs pos="100000">
                <a:srgbClr val="FF0000"/>
              </a:gs>
            </a:gsLst>
            <a:lin ang="108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Depth</a:t>
            </a:r>
            <a:endParaRPr/>
          </a:p>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88" name="Google Shape;188;p23"/>
          <p:cNvSpPr/>
          <p:nvPr/>
        </p:nvSpPr>
        <p:spPr>
          <a:xfrm>
            <a:off x="2256873" y="4390859"/>
            <a:ext cx="4630254" cy="313340"/>
          </a:xfrm>
          <a:prstGeom prst="leftRightArrow">
            <a:avLst>
              <a:gd fmla="val 50000" name="adj1"/>
              <a:gd fmla="val 50000" name="adj2"/>
            </a:avLst>
          </a:prstGeom>
          <a:gradFill>
            <a:gsLst>
              <a:gs pos="0">
                <a:srgbClr val="DAE5F1"/>
              </a:gs>
              <a:gs pos="49000">
                <a:srgbClr val="17365D"/>
              </a:gs>
              <a:gs pos="100000">
                <a:srgbClr val="C5D8F1"/>
              </a:gs>
            </a:gsLst>
            <a:lin ang="108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Breadth</a:t>
            </a:r>
            <a:endParaRPr/>
          </a:p>
        </p:txBody>
      </p:sp>
      <p:sp>
        <p:nvSpPr>
          <p:cNvPr id="189" name="Google Shape;189;p23"/>
          <p:cNvSpPr/>
          <p:nvPr/>
        </p:nvSpPr>
        <p:spPr>
          <a:xfrm>
            <a:off x="6487734" y="1885124"/>
            <a:ext cx="399393" cy="2309648"/>
          </a:xfrm>
          <a:prstGeom prst="rightBrace">
            <a:avLst>
              <a:gd fmla="val 53728"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90" name="Google Shape;190;p23"/>
          <p:cNvSpPr txBox="1"/>
          <p:nvPr/>
        </p:nvSpPr>
        <p:spPr>
          <a:xfrm>
            <a:off x="6887127" y="2644504"/>
            <a:ext cx="190968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Arial"/>
                <a:ea typeface="Arial"/>
                <a:cs typeface="Arial"/>
                <a:sym typeface="Arial"/>
              </a:rPr>
              <a:t>Penetration Testing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idx="1" type="body"/>
          </p:nvPr>
        </p:nvSpPr>
        <p:spPr>
          <a:xfrm>
            <a:off x="287381" y="844062"/>
            <a:ext cx="8572840" cy="2697747"/>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Font typeface="Arial"/>
              <a:buChar char="•"/>
            </a:pPr>
            <a:r>
              <a:rPr lang="en-US"/>
              <a:t>The purpose of a Penetration Test is not for you to get root</a:t>
            </a:r>
            <a:endParaRPr/>
          </a:p>
          <a:p>
            <a:pPr indent="-171450" lvl="1" marL="628650" rtl="0" algn="l">
              <a:lnSpc>
                <a:spcPct val="90000"/>
              </a:lnSpc>
              <a:spcBef>
                <a:spcPts val="0"/>
              </a:spcBef>
              <a:spcAft>
                <a:spcPts val="0"/>
              </a:spcAft>
              <a:buClr>
                <a:schemeClr val="dk1"/>
              </a:buClr>
              <a:buSzPts val="1800"/>
              <a:buChar char="•"/>
            </a:pPr>
            <a:r>
              <a:rPr lang="en-US"/>
              <a:t>This can be your personal goal, your heading, your target</a:t>
            </a:r>
            <a:endParaRPr/>
          </a:p>
          <a:p>
            <a:pPr indent="0" lvl="0" marL="0" rtl="0" algn="l">
              <a:lnSpc>
                <a:spcPct val="90000"/>
              </a:lnSpc>
              <a:spcBef>
                <a:spcPts val="0"/>
              </a:spcBef>
              <a:spcAft>
                <a:spcPts val="0"/>
              </a:spcAft>
              <a:buClr>
                <a:schemeClr val="dk1"/>
              </a:buClr>
              <a:buSzPts val="2000"/>
              <a:buFont typeface="Arial"/>
              <a:buChar char="•"/>
            </a:pPr>
            <a:r>
              <a:rPr lang="en-US"/>
              <a:t>When described in a report, do not write</a:t>
            </a:r>
            <a:endParaRPr/>
          </a:p>
          <a:p>
            <a:pPr indent="-171450" lvl="1" marL="628650" rtl="0" algn="l">
              <a:lnSpc>
                <a:spcPct val="90000"/>
              </a:lnSpc>
              <a:spcBef>
                <a:spcPts val="0"/>
              </a:spcBef>
              <a:spcAft>
                <a:spcPts val="0"/>
              </a:spcAft>
              <a:buClr>
                <a:schemeClr val="dk1"/>
              </a:buClr>
              <a:buSzPts val="1800"/>
              <a:buChar char="•"/>
            </a:pPr>
            <a:r>
              <a:rPr i="1" lang="en-US"/>
              <a:t>The purpose of this penetration test was for me to get root...</a:t>
            </a:r>
            <a:endParaRPr/>
          </a:p>
          <a:p>
            <a:pPr indent="-171450" lvl="2" marL="1085850" rtl="0" algn="l">
              <a:lnSpc>
                <a:spcPct val="90000"/>
              </a:lnSpc>
              <a:spcBef>
                <a:spcPts val="0"/>
              </a:spcBef>
              <a:spcAft>
                <a:spcPts val="0"/>
              </a:spcAft>
              <a:buClr>
                <a:schemeClr val="dk1"/>
              </a:buClr>
              <a:buSzPts val="1600"/>
              <a:buChar char="•"/>
            </a:pPr>
            <a:r>
              <a:rPr lang="en-US"/>
              <a:t>As a system owner, I wouldn't hire you to just hack me and call it a day. I hire you to help me secure my system by hacking me.</a:t>
            </a:r>
            <a:endParaRPr/>
          </a:p>
          <a:p>
            <a:pPr indent="0" lvl="0" marL="0" rtl="0" algn="l">
              <a:lnSpc>
                <a:spcPct val="90000"/>
              </a:lnSpc>
              <a:spcBef>
                <a:spcPts val="0"/>
              </a:spcBef>
              <a:spcAft>
                <a:spcPts val="0"/>
              </a:spcAft>
              <a:buClr>
                <a:schemeClr val="dk1"/>
              </a:buClr>
              <a:buSzPts val="2000"/>
              <a:buFont typeface="Arial"/>
              <a:buChar char="•"/>
            </a:pPr>
            <a:r>
              <a:rPr lang="en-US"/>
              <a:t>Getting Root, Domain Admin, SYSTEM, etc. is just your objective</a:t>
            </a:r>
            <a:endParaRPr/>
          </a:p>
          <a:p>
            <a:pPr indent="-171450" lvl="1" marL="628650" rtl="0" algn="l">
              <a:lnSpc>
                <a:spcPct val="90000"/>
              </a:lnSpc>
              <a:spcBef>
                <a:spcPts val="0"/>
              </a:spcBef>
              <a:spcAft>
                <a:spcPts val="0"/>
              </a:spcAft>
              <a:buClr>
                <a:schemeClr val="dk1"/>
              </a:buClr>
              <a:buSzPts val="1800"/>
              <a:buChar char="•"/>
            </a:pPr>
            <a:r>
              <a:rPr lang="en-US"/>
              <a:t>It steers your methodology and workflow</a:t>
            </a:r>
            <a:endParaRPr/>
          </a:p>
          <a:p>
            <a:pPr indent="0" lvl="0" marL="0" rtl="0" algn="l">
              <a:lnSpc>
                <a:spcPct val="90000"/>
              </a:lnSpc>
              <a:spcBef>
                <a:spcPts val="0"/>
              </a:spcBef>
              <a:spcAft>
                <a:spcPts val="0"/>
              </a:spcAft>
              <a:buClr>
                <a:schemeClr val="dk1"/>
              </a:buClr>
              <a:buSzPts val="2000"/>
              <a:buFont typeface="Arial"/>
              <a:buChar char="•"/>
            </a:pPr>
            <a:r>
              <a:rPr lang="en-US"/>
              <a:t>Your goal is to help secure the system </a:t>
            </a:r>
            <a:endParaRPr/>
          </a:p>
          <a:p>
            <a:pPr indent="-171450" lvl="1" marL="628650" rtl="0" algn="l">
              <a:lnSpc>
                <a:spcPct val="90000"/>
              </a:lnSpc>
              <a:spcBef>
                <a:spcPts val="0"/>
              </a:spcBef>
              <a:spcAft>
                <a:spcPts val="0"/>
              </a:spcAft>
              <a:buClr>
                <a:schemeClr val="dk1"/>
              </a:buClr>
              <a:buSzPts val="1800"/>
              <a:buChar char="•"/>
            </a:pPr>
            <a:r>
              <a:rPr lang="en-US"/>
              <a:t>By describing and prioritizing flaws and how to fix them</a:t>
            </a:r>
            <a:endParaRPr/>
          </a:p>
        </p:txBody>
      </p:sp>
      <p:sp>
        <p:nvSpPr>
          <p:cNvPr id="196" name="Google Shape;196;p24"/>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Goal of Penetration Testing</a:t>
            </a:r>
            <a:endParaRPr/>
          </a:p>
        </p:txBody>
      </p:sp>
      <p:sp>
        <p:nvSpPr>
          <p:cNvPr id="197" name="Google Shape;197;p24"/>
          <p:cNvSpPr/>
          <p:nvPr/>
        </p:nvSpPr>
        <p:spPr>
          <a:xfrm>
            <a:off x="239150" y="3541809"/>
            <a:ext cx="8665699" cy="1015663"/>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Your findings and analysis become more actionable and meaningful by </a:t>
            </a:r>
            <a:endParaRPr/>
          </a:p>
          <a:p>
            <a:pPr indent="0" lvl="0" marL="0" marR="0" rtl="0" algn="ctr">
              <a:spcBef>
                <a:spcPts val="0"/>
              </a:spcBef>
              <a:spcAft>
                <a:spcPts val="0"/>
              </a:spcAft>
              <a:buNone/>
            </a:pPr>
            <a:r>
              <a:rPr lang="en-US" sz="2000">
                <a:solidFill>
                  <a:schemeClr val="lt1"/>
                </a:solidFill>
                <a:latin typeface="Arial"/>
                <a:ea typeface="Arial"/>
                <a:cs typeface="Arial"/>
                <a:sym typeface="Arial"/>
              </a:rPr>
              <a:t>demonstrating their impact and validation, </a:t>
            </a:r>
            <a:endParaRPr/>
          </a:p>
          <a:p>
            <a:pPr indent="0" lvl="0" marL="0" marR="0" rtl="0" algn="ctr">
              <a:spcBef>
                <a:spcPts val="0"/>
              </a:spcBef>
              <a:spcAft>
                <a:spcPts val="0"/>
              </a:spcAft>
              <a:buNone/>
            </a:pPr>
            <a:r>
              <a:rPr lang="en-US" sz="2000">
                <a:solidFill>
                  <a:schemeClr val="lt1"/>
                </a:solidFill>
                <a:latin typeface="Arial"/>
                <a:ea typeface="Arial"/>
                <a:cs typeface="Arial"/>
                <a:sym typeface="Arial"/>
              </a:rPr>
              <a:t>accomplished through exploitation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idx="1" type="body"/>
          </p:nvPr>
        </p:nvSpPr>
        <p:spPr>
          <a:xfrm>
            <a:off x="227751" y="1303008"/>
            <a:ext cx="3637261" cy="2362025"/>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latin typeface="Arial"/>
                <a:ea typeface="Arial"/>
                <a:cs typeface="Arial"/>
                <a:sym typeface="Arial"/>
              </a:rPr>
              <a:t>Methodology</a:t>
            </a:r>
            <a:endParaRPr/>
          </a:p>
          <a:p>
            <a:pPr indent="0" lvl="0" marL="0" rtl="0" algn="l">
              <a:spcBef>
                <a:spcPts val="0"/>
              </a:spcBef>
              <a:spcAft>
                <a:spcPts val="0"/>
              </a:spcAft>
              <a:buNone/>
            </a:pPr>
            <a:r>
              <a:rPr lang="en-US" sz="1400">
                <a:latin typeface="Arial"/>
                <a:ea typeface="Arial"/>
                <a:cs typeface="Arial"/>
                <a:sym typeface="Arial"/>
              </a:rPr>
              <a:t>Types of Penetration Tests</a:t>
            </a:r>
            <a:endParaRPr/>
          </a:p>
          <a:p>
            <a:pPr indent="0" lvl="0" marL="0" rtl="0" algn="l">
              <a:spcBef>
                <a:spcPts val="0"/>
              </a:spcBef>
              <a:spcAft>
                <a:spcPts val="0"/>
              </a:spcAft>
              <a:buNone/>
            </a:pPr>
            <a:r>
              <a:rPr lang="en-US" sz="1400">
                <a:latin typeface="Arial"/>
                <a:ea typeface="Arial"/>
                <a:cs typeface="Arial"/>
                <a:sym typeface="Arial"/>
              </a:rPr>
              <a:t>Testing Methodologies</a:t>
            </a:r>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idx="1" type="body"/>
          </p:nvPr>
        </p:nvSpPr>
        <p:spPr>
          <a:xfrm>
            <a:off x="287338" y="922338"/>
            <a:ext cx="8572500" cy="3687762"/>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850"/>
              <a:buFont typeface="Arial"/>
              <a:buChar char="•"/>
            </a:pPr>
            <a:r>
              <a:rPr lang="en-US" sz="1850"/>
              <a:t>Most tests have:</a:t>
            </a:r>
            <a:endParaRPr/>
          </a:p>
          <a:p>
            <a:pPr indent="-171450" lvl="1" marL="628650" rtl="0" algn="l">
              <a:lnSpc>
                <a:spcPct val="80000"/>
              </a:lnSpc>
              <a:spcBef>
                <a:spcPts val="0"/>
              </a:spcBef>
              <a:spcAft>
                <a:spcPts val="0"/>
              </a:spcAft>
              <a:buClr>
                <a:schemeClr val="dk1"/>
              </a:buClr>
              <a:buSzPts val="1665"/>
              <a:buFont typeface="Arial"/>
              <a:buChar char="•"/>
            </a:pPr>
            <a:r>
              <a:rPr lang="en-US" sz="1665"/>
              <a:t>Type - what does the test target</a:t>
            </a:r>
            <a:endParaRPr/>
          </a:p>
          <a:p>
            <a:pPr indent="-171450" lvl="1" marL="628650" rtl="0" algn="l">
              <a:lnSpc>
                <a:spcPct val="80000"/>
              </a:lnSpc>
              <a:spcBef>
                <a:spcPts val="0"/>
              </a:spcBef>
              <a:spcAft>
                <a:spcPts val="0"/>
              </a:spcAft>
              <a:buClr>
                <a:schemeClr val="dk1"/>
              </a:buClr>
              <a:buSzPts val="1665"/>
              <a:buFont typeface="Arial"/>
              <a:buChar char="•"/>
            </a:pPr>
            <a:r>
              <a:rPr lang="en-US" sz="1665"/>
              <a:t>Category or posture - insider/Blue team/white box </a:t>
            </a:r>
            <a:r>
              <a:rPr lang="en-US" sz="1665" u="sng"/>
              <a:t>or</a:t>
            </a:r>
            <a:r>
              <a:rPr lang="en-US" sz="1665"/>
              <a:t> outsider/Red Team/black box</a:t>
            </a:r>
            <a:endParaRPr/>
          </a:p>
          <a:p>
            <a:pPr indent="117475" lvl="0" marL="0" rtl="0" algn="l">
              <a:lnSpc>
                <a:spcPct val="80000"/>
              </a:lnSpc>
              <a:spcBef>
                <a:spcPts val="0"/>
              </a:spcBef>
              <a:spcAft>
                <a:spcPts val="0"/>
              </a:spcAft>
              <a:buClr>
                <a:schemeClr val="dk1"/>
              </a:buClr>
              <a:buSzPts val="1850"/>
              <a:buFont typeface="Arial"/>
              <a:buNone/>
            </a:pPr>
            <a:r>
              <a:t/>
            </a:r>
            <a:endParaRPr sz="1850"/>
          </a:p>
          <a:p>
            <a:pPr indent="0" lvl="0" marL="0" rtl="0" algn="l">
              <a:lnSpc>
                <a:spcPct val="80000"/>
              </a:lnSpc>
              <a:spcBef>
                <a:spcPts val="0"/>
              </a:spcBef>
              <a:spcAft>
                <a:spcPts val="0"/>
              </a:spcAft>
              <a:buClr>
                <a:schemeClr val="dk1"/>
              </a:buClr>
              <a:buSzPts val="1850"/>
              <a:buFont typeface="Arial"/>
              <a:buChar char="•"/>
            </a:pPr>
            <a:r>
              <a:rPr lang="en-US" sz="1850"/>
              <a:t>Network tests</a:t>
            </a:r>
            <a:endParaRPr/>
          </a:p>
          <a:p>
            <a:pPr indent="-171450" lvl="1" marL="628650" rtl="0" algn="l">
              <a:lnSpc>
                <a:spcPct val="80000"/>
              </a:lnSpc>
              <a:spcBef>
                <a:spcPts val="0"/>
              </a:spcBef>
              <a:spcAft>
                <a:spcPts val="0"/>
              </a:spcAft>
              <a:buClr>
                <a:schemeClr val="dk1"/>
              </a:buClr>
              <a:buSzPts val="1665"/>
              <a:buFont typeface="Arial"/>
              <a:buChar char="•"/>
            </a:pPr>
            <a:r>
              <a:rPr lang="en-US" sz="1665" u="sng"/>
              <a:t>The most common and primary focus of this class</a:t>
            </a:r>
            <a:endParaRPr/>
          </a:p>
          <a:p>
            <a:pPr indent="-171450" lvl="1" marL="628650" rtl="0" algn="l">
              <a:lnSpc>
                <a:spcPct val="80000"/>
              </a:lnSpc>
              <a:spcBef>
                <a:spcPts val="0"/>
              </a:spcBef>
              <a:spcAft>
                <a:spcPts val="0"/>
              </a:spcAft>
              <a:buClr>
                <a:schemeClr val="dk1"/>
              </a:buClr>
              <a:buSzPts val="1665"/>
              <a:buFont typeface="Arial"/>
              <a:buChar char="•"/>
            </a:pPr>
            <a:r>
              <a:rPr lang="en-US" sz="1665"/>
              <a:t>Scans the network, protocols, hosts, and services available for vulnerabilities and weaknesses</a:t>
            </a:r>
            <a:endParaRPr/>
          </a:p>
          <a:p>
            <a:pPr indent="-171450" lvl="1" marL="628650" rtl="0" algn="l">
              <a:lnSpc>
                <a:spcPct val="80000"/>
              </a:lnSpc>
              <a:spcBef>
                <a:spcPts val="0"/>
              </a:spcBef>
              <a:spcAft>
                <a:spcPts val="0"/>
              </a:spcAft>
              <a:buClr>
                <a:schemeClr val="dk1"/>
              </a:buClr>
              <a:buSzPts val="1665"/>
              <a:buFont typeface="Arial"/>
              <a:buChar char="•"/>
            </a:pPr>
            <a:r>
              <a:rPr lang="en-US" sz="1665"/>
              <a:t>Typically a look at perimeter security (outsider threat) and/or internal network resources (nearsider and insider threat)</a:t>
            </a:r>
            <a:endParaRPr/>
          </a:p>
          <a:p>
            <a:pPr indent="117475" lvl="0" marL="0" rtl="0" algn="l">
              <a:lnSpc>
                <a:spcPct val="80000"/>
              </a:lnSpc>
              <a:spcBef>
                <a:spcPts val="0"/>
              </a:spcBef>
              <a:spcAft>
                <a:spcPts val="0"/>
              </a:spcAft>
              <a:buClr>
                <a:schemeClr val="dk1"/>
              </a:buClr>
              <a:buSzPts val="1850"/>
              <a:buNone/>
            </a:pPr>
            <a:r>
              <a:t/>
            </a:r>
            <a:endParaRPr sz="1850"/>
          </a:p>
          <a:p>
            <a:pPr indent="0" lvl="0" marL="0" rtl="0" algn="l">
              <a:lnSpc>
                <a:spcPct val="80000"/>
              </a:lnSpc>
              <a:spcBef>
                <a:spcPts val="0"/>
              </a:spcBef>
              <a:spcAft>
                <a:spcPts val="0"/>
              </a:spcAft>
              <a:buClr>
                <a:schemeClr val="dk1"/>
              </a:buClr>
              <a:buSzPts val="1850"/>
              <a:buChar char="•"/>
            </a:pPr>
            <a:r>
              <a:rPr lang="en-US" sz="1850"/>
              <a:t>Client-Side tests</a:t>
            </a:r>
            <a:endParaRPr/>
          </a:p>
          <a:p>
            <a:pPr indent="-171450" lvl="1" marL="628650" rtl="0" algn="l">
              <a:lnSpc>
                <a:spcPct val="80000"/>
              </a:lnSpc>
              <a:spcBef>
                <a:spcPts val="0"/>
              </a:spcBef>
              <a:spcAft>
                <a:spcPts val="0"/>
              </a:spcAft>
              <a:buClr>
                <a:schemeClr val="dk1"/>
              </a:buClr>
              <a:buSzPts val="1665"/>
              <a:buFont typeface="Arial"/>
              <a:buChar char="•"/>
            </a:pPr>
            <a:r>
              <a:rPr lang="en-US" sz="1665"/>
              <a:t>Testing the client software – apps, browser, configuration, OS</a:t>
            </a:r>
            <a:endParaRPr/>
          </a:p>
          <a:p>
            <a:pPr indent="-65722" lvl="1" marL="628650" rtl="0" algn="l">
              <a:lnSpc>
                <a:spcPct val="80000"/>
              </a:lnSpc>
              <a:spcBef>
                <a:spcPts val="0"/>
              </a:spcBef>
              <a:spcAft>
                <a:spcPts val="0"/>
              </a:spcAft>
              <a:buClr>
                <a:schemeClr val="dk1"/>
              </a:buClr>
              <a:buSzPts val="1665"/>
              <a:buFont typeface="Arial"/>
              <a:buNone/>
            </a:pPr>
            <a:r>
              <a:t/>
            </a:r>
            <a:endParaRPr sz="1665"/>
          </a:p>
          <a:p>
            <a:pPr indent="0" lvl="0" marL="0" rtl="0" algn="l">
              <a:lnSpc>
                <a:spcPct val="80000"/>
              </a:lnSpc>
              <a:spcBef>
                <a:spcPts val="0"/>
              </a:spcBef>
              <a:spcAft>
                <a:spcPts val="0"/>
              </a:spcAft>
              <a:buClr>
                <a:schemeClr val="dk1"/>
              </a:buClr>
              <a:buSzPts val="1850"/>
              <a:buChar char="•"/>
            </a:pPr>
            <a:r>
              <a:rPr lang="en-US" sz="1850"/>
              <a:t>Web and web application</a:t>
            </a:r>
            <a:endParaRPr/>
          </a:p>
          <a:p>
            <a:pPr indent="-171450" lvl="1" marL="628650" rtl="0" algn="l">
              <a:lnSpc>
                <a:spcPct val="80000"/>
              </a:lnSpc>
              <a:spcBef>
                <a:spcPts val="0"/>
              </a:spcBef>
              <a:spcAft>
                <a:spcPts val="0"/>
              </a:spcAft>
              <a:buClr>
                <a:schemeClr val="dk1"/>
              </a:buClr>
              <a:buSzPts val="1665"/>
              <a:buFont typeface="Arial"/>
              <a:buChar char="•"/>
            </a:pPr>
            <a:r>
              <a:rPr lang="en-US" sz="1665"/>
              <a:t>Testing the perimeter and functionality of internet-facing web resources</a:t>
            </a:r>
            <a:endParaRPr/>
          </a:p>
          <a:p>
            <a:pPr indent="117475" lvl="0" marL="0" rtl="0" algn="l">
              <a:lnSpc>
                <a:spcPct val="80000"/>
              </a:lnSpc>
              <a:spcBef>
                <a:spcPts val="0"/>
              </a:spcBef>
              <a:spcAft>
                <a:spcPts val="0"/>
              </a:spcAft>
              <a:buClr>
                <a:schemeClr val="dk1"/>
              </a:buClr>
              <a:buSzPts val="1850"/>
              <a:buFont typeface="Arial"/>
              <a:buNone/>
            </a:pPr>
            <a:r>
              <a:t/>
            </a:r>
            <a:endParaRPr sz="1850"/>
          </a:p>
          <a:p>
            <a:pPr indent="117475" lvl="0" marL="0" rtl="0" algn="l">
              <a:lnSpc>
                <a:spcPct val="80000"/>
              </a:lnSpc>
              <a:spcBef>
                <a:spcPts val="0"/>
              </a:spcBef>
              <a:spcAft>
                <a:spcPts val="0"/>
              </a:spcAft>
              <a:buClr>
                <a:schemeClr val="dk1"/>
              </a:buClr>
              <a:buSzPts val="1850"/>
              <a:buFont typeface="Arial"/>
              <a:buNone/>
            </a:pPr>
            <a:r>
              <a:t/>
            </a:r>
            <a:endParaRPr sz="1850"/>
          </a:p>
        </p:txBody>
      </p:sp>
      <p:sp>
        <p:nvSpPr>
          <p:cNvPr id="210" name="Google Shape;210;p26"/>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Types of Tests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idx="1" type="body"/>
          </p:nvPr>
        </p:nvSpPr>
        <p:spPr>
          <a:xfrm>
            <a:off x="287338" y="922338"/>
            <a:ext cx="8572500" cy="403066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850"/>
              <a:buFont typeface="Arial"/>
              <a:buChar char="•"/>
            </a:pPr>
            <a:r>
              <a:rPr lang="en-US" sz="1850"/>
              <a:t>Wireless testing</a:t>
            </a:r>
            <a:endParaRPr/>
          </a:p>
          <a:p>
            <a:pPr indent="-171450" lvl="1" marL="628650" rtl="0" algn="l">
              <a:lnSpc>
                <a:spcPct val="90000"/>
              </a:lnSpc>
              <a:spcBef>
                <a:spcPts val="0"/>
              </a:spcBef>
              <a:spcAft>
                <a:spcPts val="0"/>
              </a:spcAft>
              <a:buClr>
                <a:schemeClr val="dk1"/>
              </a:buClr>
              <a:buSzPts val="1665"/>
              <a:buFont typeface="Arial"/>
              <a:buChar char="•"/>
            </a:pPr>
            <a:r>
              <a:rPr lang="en-US" sz="1665"/>
              <a:t>Assessing the use of wireless networks, encryption, authentication, DoS</a:t>
            </a:r>
            <a:endParaRPr/>
          </a:p>
          <a:p>
            <a:pPr indent="0" lvl="1" marL="457200" rtl="0" algn="l">
              <a:lnSpc>
                <a:spcPct val="90000"/>
              </a:lnSpc>
              <a:spcBef>
                <a:spcPts val="0"/>
              </a:spcBef>
              <a:spcAft>
                <a:spcPts val="0"/>
              </a:spcAft>
              <a:buClr>
                <a:schemeClr val="dk1"/>
              </a:buClr>
              <a:buSzPts val="1665"/>
              <a:buNone/>
            </a:pPr>
            <a:r>
              <a:t/>
            </a:r>
            <a:endParaRPr sz="1665"/>
          </a:p>
          <a:p>
            <a:pPr indent="0" lvl="0" marL="0" rtl="0" algn="l">
              <a:lnSpc>
                <a:spcPct val="90000"/>
              </a:lnSpc>
              <a:spcBef>
                <a:spcPts val="0"/>
              </a:spcBef>
              <a:spcAft>
                <a:spcPts val="0"/>
              </a:spcAft>
              <a:buClr>
                <a:schemeClr val="dk1"/>
              </a:buClr>
              <a:buSzPts val="1850"/>
              <a:buChar char="•"/>
            </a:pPr>
            <a:r>
              <a:rPr lang="en-US" sz="1850"/>
              <a:t>Application Security Test</a:t>
            </a:r>
            <a:endParaRPr/>
          </a:p>
          <a:p>
            <a:pPr indent="-171450" lvl="1" marL="628650" rtl="0" algn="l">
              <a:lnSpc>
                <a:spcPct val="90000"/>
              </a:lnSpc>
              <a:spcBef>
                <a:spcPts val="0"/>
              </a:spcBef>
              <a:spcAft>
                <a:spcPts val="0"/>
              </a:spcAft>
              <a:buClr>
                <a:schemeClr val="dk1"/>
              </a:buClr>
              <a:buSzPts val="1665"/>
              <a:buFont typeface="Arial"/>
              <a:buChar char="•"/>
            </a:pPr>
            <a:r>
              <a:rPr lang="en-US" sz="1665"/>
              <a:t>Testing software applications</a:t>
            </a:r>
            <a:endParaRPr/>
          </a:p>
          <a:p>
            <a:pPr indent="-171450" lvl="1" marL="628650" rtl="0" algn="l">
              <a:lnSpc>
                <a:spcPct val="90000"/>
              </a:lnSpc>
              <a:spcBef>
                <a:spcPts val="0"/>
              </a:spcBef>
              <a:spcAft>
                <a:spcPts val="0"/>
              </a:spcAft>
              <a:buClr>
                <a:schemeClr val="dk1"/>
              </a:buClr>
              <a:buSzPts val="1665"/>
              <a:buFont typeface="Arial"/>
              <a:buChar char="•"/>
            </a:pPr>
            <a:r>
              <a:rPr lang="en-US" sz="1665"/>
              <a:t>Static Code Analysis Test</a:t>
            </a:r>
            <a:endParaRPr/>
          </a:p>
          <a:p>
            <a:pPr indent="-171450" lvl="2" marL="1085850" rtl="0" algn="l">
              <a:lnSpc>
                <a:spcPct val="90000"/>
              </a:lnSpc>
              <a:spcBef>
                <a:spcPts val="0"/>
              </a:spcBef>
              <a:spcAft>
                <a:spcPts val="0"/>
              </a:spcAft>
              <a:buClr>
                <a:schemeClr val="dk1"/>
              </a:buClr>
              <a:buSzPts val="1480"/>
              <a:buFont typeface="Arial"/>
              <a:buChar char="•"/>
            </a:pPr>
            <a:r>
              <a:rPr lang="en-US" sz="1480"/>
              <a:t>Having the source code available to identify code flaws, errors, looking for Common Weakness Enumeration (CWE - </a:t>
            </a:r>
            <a:r>
              <a:rPr lang="en-US" sz="1480" u="sng">
                <a:solidFill>
                  <a:schemeClr val="hlink"/>
                </a:solidFill>
                <a:hlinkClick r:id="rId3"/>
              </a:rPr>
              <a:t>https://cwe.mitre.org/index.html</a:t>
            </a:r>
            <a:r>
              <a:rPr lang="en-US" sz="1480"/>
              <a:t>)</a:t>
            </a:r>
            <a:endParaRPr/>
          </a:p>
          <a:p>
            <a:pPr indent="-171450" lvl="1" marL="628650" rtl="0" algn="l">
              <a:lnSpc>
                <a:spcPct val="90000"/>
              </a:lnSpc>
              <a:spcBef>
                <a:spcPts val="0"/>
              </a:spcBef>
              <a:spcAft>
                <a:spcPts val="0"/>
              </a:spcAft>
              <a:buClr>
                <a:schemeClr val="dk1"/>
              </a:buClr>
              <a:buSzPts val="1665"/>
              <a:buFont typeface="Arial"/>
              <a:buChar char="•"/>
            </a:pPr>
            <a:r>
              <a:rPr lang="en-US" sz="1665"/>
              <a:t>Dynamic Analysis Test</a:t>
            </a:r>
            <a:endParaRPr/>
          </a:p>
          <a:p>
            <a:pPr indent="-171450" lvl="2" marL="1085850" rtl="0" algn="l">
              <a:lnSpc>
                <a:spcPct val="90000"/>
              </a:lnSpc>
              <a:spcBef>
                <a:spcPts val="0"/>
              </a:spcBef>
              <a:spcAft>
                <a:spcPts val="0"/>
              </a:spcAft>
              <a:buClr>
                <a:schemeClr val="dk1"/>
              </a:buClr>
              <a:buSzPts val="1480"/>
              <a:buFont typeface="Arial"/>
              <a:buChar char="•"/>
            </a:pPr>
            <a:r>
              <a:rPr lang="en-US" sz="1480"/>
              <a:t>Black box approach to application security testing</a:t>
            </a:r>
            <a:endParaRPr/>
          </a:p>
          <a:p>
            <a:pPr indent="-171450" lvl="2" marL="1085850" rtl="0" algn="l">
              <a:lnSpc>
                <a:spcPct val="90000"/>
              </a:lnSpc>
              <a:spcBef>
                <a:spcPts val="0"/>
              </a:spcBef>
              <a:spcAft>
                <a:spcPts val="0"/>
              </a:spcAft>
              <a:buClr>
                <a:schemeClr val="dk1"/>
              </a:buClr>
              <a:buSzPts val="1480"/>
              <a:buFont typeface="Arial"/>
              <a:buChar char="•"/>
            </a:pPr>
            <a:r>
              <a:rPr lang="en-US" sz="1480"/>
              <a:t>Debugging the binary, fuzzing memory, exposing sensitive data, looking for flaws and errors to exploit</a:t>
            </a:r>
            <a:endParaRPr/>
          </a:p>
          <a:p>
            <a:pPr indent="-77469" lvl="2" marL="1085850" rtl="0" algn="l">
              <a:lnSpc>
                <a:spcPct val="90000"/>
              </a:lnSpc>
              <a:spcBef>
                <a:spcPts val="0"/>
              </a:spcBef>
              <a:spcAft>
                <a:spcPts val="0"/>
              </a:spcAft>
              <a:buClr>
                <a:schemeClr val="dk1"/>
              </a:buClr>
              <a:buSzPts val="1480"/>
              <a:buFont typeface="Arial"/>
              <a:buNone/>
            </a:pPr>
            <a:r>
              <a:t/>
            </a:r>
            <a:endParaRPr sz="1480"/>
          </a:p>
          <a:p>
            <a:pPr indent="0" lvl="0" marL="0" rtl="0" algn="l">
              <a:lnSpc>
                <a:spcPct val="90000"/>
              </a:lnSpc>
              <a:spcBef>
                <a:spcPts val="0"/>
              </a:spcBef>
              <a:spcAft>
                <a:spcPts val="0"/>
              </a:spcAft>
              <a:buClr>
                <a:schemeClr val="dk1"/>
              </a:buClr>
              <a:buSzPts val="1850"/>
              <a:buChar char="•"/>
            </a:pPr>
            <a:r>
              <a:rPr lang="en-US" sz="1850"/>
              <a:t>Complete Red Team tests</a:t>
            </a:r>
            <a:endParaRPr/>
          </a:p>
          <a:p>
            <a:pPr indent="-171450" lvl="1" marL="628650" rtl="0" algn="l">
              <a:lnSpc>
                <a:spcPct val="90000"/>
              </a:lnSpc>
              <a:spcBef>
                <a:spcPts val="0"/>
              </a:spcBef>
              <a:spcAft>
                <a:spcPts val="0"/>
              </a:spcAft>
              <a:buClr>
                <a:schemeClr val="dk1"/>
              </a:buClr>
              <a:buSzPts val="1665"/>
              <a:buChar char="•"/>
            </a:pPr>
            <a:r>
              <a:rPr lang="en-US" sz="1665"/>
              <a:t>Black box, outsider threat-style test</a:t>
            </a:r>
            <a:endParaRPr/>
          </a:p>
          <a:p>
            <a:pPr indent="-171450" lvl="1" marL="628650" rtl="0" algn="l">
              <a:lnSpc>
                <a:spcPct val="90000"/>
              </a:lnSpc>
              <a:spcBef>
                <a:spcPts val="0"/>
              </a:spcBef>
              <a:spcAft>
                <a:spcPts val="0"/>
              </a:spcAft>
              <a:buClr>
                <a:schemeClr val="dk1"/>
              </a:buClr>
              <a:buSzPts val="1665"/>
              <a:buFont typeface="Arial"/>
              <a:buChar char="•"/>
            </a:pPr>
            <a:r>
              <a:rPr lang="en-US" sz="1665"/>
              <a:t>Different because this may include physical security, social engineering, stolen equipment, dumpster diving</a:t>
            </a:r>
            <a:endParaRPr/>
          </a:p>
          <a:p>
            <a:pPr indent="-77469" lvl="2" marL="1085850" rtl="0" algn="l">
              <a:lnSpc>
                <a:spcPct val="90000"/>
              </a:lnSpc>
              <a:spcBef>
                <a:spcPts val="0"/>
              </a:spcBef>
              <a:spcAft>
                <a:spcPts val="0"/>
              </a:spcAft>
              <a:buClr>
                <a:schemeClr val="dk1"/>
              </a:buClr>
              <a:buSzPts val="1480"/>
              <a:buFont typeface="Arial"/>
              <a:buNone/>
            </a:pPr>
            <a:r>
              <a:t/>
            </a:r>
            <a:endParaRPr sz="1480"/>
          </a:p>
        </p:txBody>
      </p:sp>
      <p:sp>
        <p:nvSpPr>
          <p:cNvPr id="217" name="Google Shape;217;p27"/>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Types of Tests, continued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Char char="•"/>
            </a:pPr>
            <a:r>
              <a:rPr lang="en-US"/>
              <a:t>Testing methodologies cover the process of performing different types of pen tests</a:t>
            </a:r>
            <a:endParaRPr/>
          </a:p>
          <a:p>
            <a:pPr indent="12700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Char char="•"/>
            </a:pPr>
            <a:r>
              <a:rPr lang="en-US"/>
              <a:t>First - Understanding the attacker</a:t>
            </a:r>
            <a:endParaRPr/>
          </a:p>
          <a:p>
            <a:pPr indent="-171450" lvl="1" marL="628650" rtl="0" algn="l">
              <a:lnSpc>
                <a:spcPct val="90000"/>
              </a:lnSpc>
              <a:spcBef>
                <a:spcPts val="0"/>
              </a:spcBef>
              <a:spcAft>
                <a:spcPts val="0"/>
              </a:spcAft>
              <a:buClr>
                <a:schemeClr val="dk1"/>
              </a:buClr>
              <a:buSzPts val="1800"/>
              <a:buChar char="•"/>
            </a:pPr>
            <a:r>
              <a:rPr lang="en-US"/>
              <a:t>Cyber Kill Chain</a:t>
            </a:r>
            <a:endParaRPr/>
          </a:p>
          <a:p>
            <a:pPr indent="12700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Char char="•"/>
            </a:pPr>
            <a:r>
              <a:rPr lang="en-US"/>
              <a:t>Model penetration testing frameworks</a:t>
            </a:r>
            <a:endParaRPr/>
          </a:p>
          <a:p>
            <a:pPr indent="-171450" lvl="1" marL="628650" rtl="0" algn="l">
              <a:lnSpc>
                <a:spcPct val="90000"/>
              </a:lnSpc>
              <a:spcBef>
                <a:spcPts val="0"/>
              </a:spcBef>
              <a:spcAft>
                <a:spcPts val="0"/>
              </a:spcAft>
              <a:buClr>
                <a:schemeClr val="dk1"/>
              </a:buClr>
              <a:buSzPts val="1800"/>
              <a:buChar char="•"/>
            </a:pPr>
            <a:r>
              <a:rPr lang="en-US"/>
              <a:t>Penetration Testing Framework</a:t>
            </a:r>
            <a:endParaRPr/>
          </a:p>
          <a:p>
            <a:pPr indent="-171450" lvl="1" marL="628650" rtl="0" algn="l">
              <a:lnSpc>
                <a:spcPct val="90000"/>
              </a:lnSpc>
              <a:spcBef>
                <a:spcPts val="0"/>
              </a:spcBef>
              <a:spcAft>
                <a:spcPts val="0"/>
              </a:spcAft>
              <a:buClr>
                <a:schemeClr val="dk1"/>
              </a:buClr>
              <a:buSzPts val="1800"/>
              <a:buChar char="•"/>
            </a:pPr>
            <a:r>
              <a:rPr lang="en-US"/>
              <a:t>Penetration Testing Execution Standard </a:t>
            </a:r>
            <a:endParaRPr/>
          </a:p>
          <a:p>
            <a:pPr indent="-171450" lvl="1" marL="628650" rtl="0" algn="l">
              <a:lnSpc>
                <a:spcPct val="90000"/>
              </a:lnSpc>
              <a:spcBef>
                <a:spcPts val="0"/>
              </a:spcBef>
              <a:spcAft>
                <a:spcPts val="0"/>
              </a:spcAft>
              <a:buClr>
                <a:schemeClr val="dk1"/>
              </a:buClr>
              <a:buSzPts val="1800"/>
              <a:buChar char="•"/>
            </a:pPr>
            <a:r>
              <a:rPr lang="en-US"/>
              <a:t>Open Source Security Testing Methodology Manual</a:t>
            </a:r>
            <a:endParaRPr/>
          </a:p>
          <a:p>
            <a:pPr indent="-171450" lvl="1" marL="628650" rtl="0" algn="l">
              <a:lnSpc>
                <a:spcPct val="90000"/>
              </a:lnSpc>
              <a:spcBef>
                <a:spcPts val="0"/>
              </a:spcBef>
              <a:spcAft>
                <a:spcPts val="0"/>
              </a:spcAft>
              <a:buClr>
                <a:schemeClr val="dk1"/>
              </a:buClr>
              <a:buSzPts val="1800"/>
              <a:buChar char="•"/>
            </a:pPr>
            <a:r>
              <a:rPr lang="en-US"/>
              <a:t>National Institute of Standards and Technology 800-115</a:t>
            </a:r>
            <a:endParaRPr/>
          </a:p>
          <a:p>
            <a:pPr indent="-171450" lvl="1" marL="628650" rtl="0" algn="l">
              <a:lnSpc>
                <a:spcPct val="90000"/>
              </a:lnSpc>
              <a:spcBef>
                <a:spcPts val="0"/>
              </a:spcBef>
              <a:spcAft>
                <a:spcPts val="0"/>
              </a:spcAft>
              <a:buClr>
                <a:schemeClr val="dk1"/>
              </a:buClr>
              <a:buSzPts val="1800"/>
              <a:buChar char="•"/>
            </a:pPr>
            <a:r>
              <a:rPr lang="en-US"/>
              <a:t>OWASP Web App Testing Guide</a:t>
            </a:r>
            <a:endParaRPr/>
          </a:p>
          <a:p>
            <a:pPr indent="-57150" lvl="1" marL="628650" rtl="0" algn="l">
              <a:lnSpc>
                <a:spcPct val="90000"/>
              </a:lnSpc>
              <a:spcBef>
                <a:spcPts val="0"/>
              </a:spcBef>
              <a:spcAft>
                <a:spcPts val="0"/>
              </a:spcAft>
              <a:buClr>
                <a:schemeClr val="dk1"/>
              </a:buClr>
              <a:buSzPts val="1800"/>
              <a:buNone/>
            </a:pPr>
            <a:r>
              <a:t/>
            </a:r>
            <a:endParaRPr/>
          </a:p>
          <a:p>
            <a:pPr indent="0" lvl="0" marL="0" rtl="0" algn="l">
              <a:lnSpc>
                <a:spcPct val="90000"/>
              </a:lnSpc>
              <a:spcBef>
                <a:spcPts val="0"/>
              </a:spcBef>
              <a:spcAft>
                <a:spcPts val="0"/>
              </a:spcAft>
              <a:buClr>
                <a:schemeClr val="dk1"/>
              </a:buClr>
              <a:buSzPts val="2000"/>
              <a:buChar char="•"/>
            </a:pPr>
            <a:r>
              <a:rPr lang="en-US"/>
              <a:t>These are not meant to be step-by-step or tool how-to guides</a:t>
            </a:r>
            <a:endParaRPr/>
          </a:p>
          <a:p>
            <a:pPr indent="-171450" lvl="1" marL="628650" rtl="0" algn="l">
              <a:lnSpc>
                <a:spcPct val="90000"/>
              </a:lnSpc>
              <a:spcBef>
                <a:spcPts val="0"/>
              </a:spcBef>
              <a:spcAft>
                <a:spcPts val="0"/>
              </a:spcAft>
              <a:buClr>
                <a:schemeClr val="dk1"/>
              </a:buClr>
              <a:buSzPts val="1800"/>
              <a:buChar char="•"/>
            </a:pPr>
            <a:r>
              <a:rPr lang="en-US"/>
              <a:t>Theory which are then applies to many different situations</a:t>
            </a:r>
            <a:endParaRPr/>
          </a:p>
          <a:p>
            <a:pPr indent="-57150" lvl="1" marL="628650" rtl="0" algn="l">
              <a:lnSpc>
                <a:spcPct val="90000"/>
              </a:lnSpc>
              <a:spcBef>
                <a:spcPts val="0"/>
              </a:spcBef>
              <a:spcAft>
                <a:spcPts val="0"/>
              </a:spcAft>
              <a:buClr>
                <a:schemeClr val="dk1"/>
              </a:buClr>
              <a:buSzPts val="1800"/>
              <a:buNone/>
            </a:pPr>
            <a:r>
              <a:t/>
            </a:r>
            <a:endParaRPr/>
          </a:p>
        </p:txBody>
      </p:sp>
      <p:sp>
        <p:nvSpPr>
          <p:cNvPr id="223" name="Google Shape;223;p28"/>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Penetration Testing Methodologies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idx="1" type="body"/>
          </p:nvPr>
        </p:nvSpPr>
        <p:spPr>
          <a:xfrm>
            <a:off x="287381" y="921705"/>
            <a:ext cx="4854462"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600"/>
              <a:buFont typeface="Arial"/>
              <a:buChar char="•"/>
            </a:pPr>
            <a:r>
              <a:rPr lang="en-US" sz="1600" u="sng">
                <a:solidFill>
                  <a:schemeClr val="hlink"/>
                </a:solidFill>
                <a:hlinkClick r:id="rId3"/>
              </a:rPr>
              <a:t>https://www.lockheedmartin.com/en-us/capabilities/cyber/cyber-kill-chain.html</a:t>
            </a:r>
            <a:endParaRPr sz="1600"/>
          </a:p>
          <a:p>
            <a:pPr indent="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Font typeface="Arial"/>
              <a:buChar char="•"/>
            </a:pPr>
            <a:r>
              <a:rPr lang="en-US"/>
              <a:t>Developed by Lockheed Martin</a:t>
            </a:r>
            <a:endParaRPr/>
          </a:p>
          <a:p>
            <a:pPr indent="127000" lvl="0" marL="0" rtl="0" algn="l">
              <a:spcBef>
                <a:spcPts val="0"/>
              </a:spcBef>
              <a:spcAft>
                <a:spcPts val="0"/>
              </a:spcAft>
              <a:buClr>
                <a:schemeClr val="dk1"/>
              </a:buClr>
              <a:buSzPts val="2000"/>
              <a:buFont typeface="Arial"/>
              <a:buNone/>
            </a:pPr>
            <a:r>
              <a:t/>
            </a:r>
            <a:endParaRPr/>
          </a:p>
          <a:p>
            <a:pPr indent="0" lvl="0" marL="0" rtl="0" algn="l">
              <a:spcBef>
                <a:spcPts val="0"/>
              </a:spcBef>
              <a:spcAft>
                <a:spcPts val="0"/>
              </a:spcAft>
              <a:buClr>
                <a:schemeClr val="dk1"/>
              </a:buClr>
              <a:buSzPts val="2000"/>
              <a:buFont typeface="Arial"/>
              <a:buChar char="•"/>
            </a:pPr>
            <a:r>
              <a:rPr lang="en-US"/>
              <a:t>The major steps to adversary compromise </a:t>
            </a:r>
            <a:endParaRPr/>
          </a:p>
          <a:p>
            <a:pPr indent="127000" lvl="0" marL="0" rtl="0" algn="l">
              <a:spcBef>
                <a:spcPts val="0"/>
              </a:spcBef>
              <a:spcAft>
                <a:spcPts val="0"/>
              </a:spcAft>
              <a:buClr>
                <a:schemeClr val="dk1"/>
              </a:buClr>
              <a:buSzPts val="2000"/>
              <a:buFont typeface="Arial"/>
              <a:buNone/>
            </a:pPr>
            <a:r>
              <a:t/>
            </a:r>
            <a:endParaRPr/>
          </a:p>
          <a:p>
            <a:pPr indent="0" lvl="0" marL="0" rtl="0" algn="l">
              <a:spcBef>
                <a:spcPts val="0"/>
              </a:spcBef>
              <a:spcAft>
                <a:spcPts val="0"/>
              </a:spcAft>
              <a:buClr>
                <a:schemeClr val="dk1"/>
              </a:buClr>
              <a:buSzPts val="2000"/>
              <a:buFont typeface="Arial"/>
              <a:buChar char="•"/>
            </a:pPr>
            <a:r>
              <a:rPr lang="en-US"/>
              <a:t>Not exactly the methodology a pen tester wants to follow, but a useful guide</a:t>
            </a:r>
            <a:endParaRPr/>
          </a:p>
          <a:p>
            <a:pPr indent="-171450" lvl="1" marL="628650" rtl="0" algn="l">
              <a:spcBef>
                <a:spcPts val="0"/>
              </a:spcBef>
              <a:spcAft>
                <a:spcPts val="0"/>
              </a:spcAft>
              <a:buClr>
                <a:schemeClr val="dk1"/>
              </a:buClr>
              <a:buSzPts val="1800"/>
              <a:buChar char="•"/>
            </a:pPr>
            <a:r>
              <a:rPr lang="en-US"/>
              <a:t>We'll see very similar steps</a:t>
            </a:r>
            <a:endParaRPr/>
          </a:p>
        </p:txBody>
      </p:sp>
      <p:sp>
        <p:nvSpPr>
          <p:cNvPr id="229" name="Google Shape;229;p29"/>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Cyber Kill Chain</a:t>
            </a:r>
            <a:endParaRPr/>
          </a:p>
        </p:txBody>
      </p:sp>
      <p:sp>
        <p:nvSpPr>
          <p:cNvPr descr="https://www.lockheedmartin.com/content/dam/lockheed-martin/rms/photo/cyber/THE-CYBER-KILL-CHAIN-body.png.pc-adaptive.1920.medium.png" id="230" name="Google Shape;230;p29"/>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https://www.lockheedmartin.com/content/dam/lockheed-martin/rms/photo/cyber/THE-CYBER-KILL-CHAIN-body.png.pc-adaptive.1920.medium.png" id="231" name="Google Shape;231;p29"/>
          <p:cNvPicPr preferRelativeResize="0"/>
          <p:nvPr/>
        </p:nvPicPr>
        <p:blipFill rotWithShape="1">
          <a:blip r:embed="rId4">
            <a:alphaModFix/>
          </a:blip>
          <a:srcRect b="0" l="0" r="0" t="0"/>
          <a:stretch/>
        </p:blipFill>
        <p:spPr>
          <a:xfrm>
            <a:off x="5313967" y="800307"/>
            <a:ext cx="3603485" cy="419974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3"/>
          <p:cNvSpPr txBox="1"/>
          <p:nvPr>
            <p:ph idx="1" type="body"/>
          </p:nvPr>
        </p:nvSpPr>
        <p:spPr>
          <a:xfrm>
            <a:off x="227751" y="1429555"/>
            <a:ext cx="3637261" cy="2343956"/>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latin typeface="Arial"/>
                <a:ea typeface="Arial"/>
                <a:cs typeface="Arial"/>
                <a:sym typeface="Arial"/>
              </a:rPr>
              <a:t>Penetration Testers</a:t>
            </a:r>
            <a:endParaRPr b="1">
              <a:solidFill>
                <a:schemeClr val="lt1"/>
              </a:solidFill>
              <a:latin typeface="Arial"/>
              <a:ea typeface="Arial"/>
              <a:cs typeface="Arial"/>
              <a:sym typeface="Arial"/>
            </a:endParaRPr>
          </a:p>
          <a:p>
            <a:pPr indent="0" lvl="0" marL="0" rtl="0" algn="l">
              <a:spcBef>
                <a:spcPts val="0"/>
              </a:spcBef>
              <a:spcAft>
                <a:spcPts val="0"/>
              </a:spcAft>
              <a:buNone/>
            </a:pPr>
            <a:r>
              <a:rPr lang="en-US" sz="1700">
                <a:solidFill>
                  <a:schemeClr val="lt1"/>
                </a:solidFill>
                <a:latin typeface="Arial"/>
                <a:ea typeface="Arial"/>
                <a:cs typeface="Arial"/>
                <a:sym typeface="Arial"/>
              </a:rPr>
              <a:t>Mindset and Motivation</a:t>
            </a:r>
            <a:endParaRPr/>
          </a:p>
          <a:p>
            <a:pPr indent="0" lvl="0" marL="0" rtl="0" algn="l">
              <a:spcBef>
                <a:spcPts val="0"/>
              </a:spcBef>
              <a:spcAft>
                <a:spcPts val="0"/>
              </a:spcAft>
              <a:buNone/>
            </a:pPr>
            <a:r>
              <a:t/>
            </a:r>
            <a:endParaRPr sz="3200">
              <a:solidFill>
                <a:schemeClr val="lt1"/>
              </a:solidFill>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1" type="body"/>
          </p:nvPr>
        </p:nvSpPr>
        <p:spPr>
          <a:xfrm>
            <a:off x="287381" y="921704"/>
            <a:ext cx="8572840" cy="395509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Font typeface="Arial"/>
              <a:buChar char="•"/>
            </a:pPr>
            <a:r>
              <a:rPr lang="en-US"/>
              <a:t>Penetration testing is to help secure against real-world threats</a:t>
            </a:r>
            <a:endParaRPr/>
          </a:p>
          <a:p>
            <a:pPr indent="127000" lvl="0" marL="0" rtl="0" algn="l">
              <a:lnSpc>
                <a:spcPct val="90000"/>
              </a:lnSpc>
              <a:spcBef>
                <a:spcPts val="0"/>
              </a:spcBef>
              <a:spcAft>
                <a:spcPts val="0"/>
              </a:spcAft>
              <a:buClr>
                <a:schemeClr val="dk1"/>
              </a:buClr>
              <a:buSzPts val="2000"/>
              <a:buFont typeface="Arial"/>
              <a:buNone/>
            </a:pPr>
            <a:r>
              <a:t/>
            </a:r>
            <a:endParaRPr/>
          </a:p>
          <a:p>
            <a:pPr indent="0" lvl="0" marL="0" rtl="0" algn="l">
              <a:lnSpc>
                <a:spcPct val="90000"/>
              </a:lnSpc>
              <a:spcBef>
                <a:spcPts val="0"/>
              </a:spcBef>
              <a:spcAft>
                <a:spcPts val="0"/>
              </a:spcAft>
              <a:buClr>
                <a:schemeClr val="dk1"/>
              </a:buClr>
              <a:buSzPts val="2000"/>
              <a:buFont typeface="Arial"/>
              <a:buChar char="•"/>
            </a:pPr>
            <a:r>
              <a:rPr lang="en-US"/>
              <a:t>By understanding the kill chain an adversary would use, the tester can think more like the attacker</a:t>
            </a:r>
            <a:endParaRPr/>
          </a:p>
          <a:p>
            <a:pPr indent="127000" lvl="0" marL="0" rtl="0" algn="l">
              <a:lnSpc>
                <a:spcPct val="90000"/>
              </a:lnSpc>
              <a:spcBef>
                <a:spcPts val="0"/>
              </a:spcBef>
              <a:spcAft>
                <a:spcPts val="0"/>
              </a:spcAft>
              <a:buClr>
                <a:schemeClr val="dk1"/>
              </a:buClr>
              <a:buSzPts val="2000"/>
              <a:buFont typeface="Arial"/>
              <a:buNone/>
            </a:pPr>
            <a:r>
              <a:t/>
            </a:r>
            <a:endParaRPr/>
          </a:p>
          <a:p>
            <a:pPr indent="0" lvl="0" marL="0" rtl="0" algn="l">
              <a:lnSpc>
                <a:spcPct val="90000"/>
              </a:lnSpc>
              <a:spcBef>
                <a:spcPts val="0"/>
              </a:spcBef>
              <a:spcAft>
                <a:spcPts val="0"/>
              </a:spcAft>
              <a:buClr>
                <a:schemeClr val="dk1"/>
              </a:buClr>
              <a:buSzPts val="2000"/>
              <a:buFont typeface="Arial"/>
              <a:buChar char="•"/>
            </a:pPr>
            <a:r>
              <a:rPr lang="en-US"/>
              <a:t>Steps to compromise, such as a kill chain, allow testers to suggest mitigations that stop the kill chain at different steps</a:t>
            </a:r>
            <a:endParaRPr/>
          </a:p>
          <a:p>
            <a:pPr indent="-171450" lvl="1" marL="628650" rtl="0" algn="l">
              <a:lnSpc>
                <a:spcPct val="90000"/>
              </a:lnSpc>
              <a:spcBef>
                <a:spcPts val="0"/>
              </a:spcBef>
              <a:spcAft>
                <a:spcPts val="0"/>
              </a:spcAft>
              <a:buClr>
                <a:schemeClr val="dk1"/>
              </a:buClr>
              <a:buSzPts val="1800"/>
              <a:buChar char="•"/>
            </a:pPr>
            <a:r>
              <a:rPr lang="en-US"/>
              <a:t>Consider this example: </a:t>
            </a:r>
            <a:endParaRPr/>
          </a:p>
          <a:p>
            <a:pPr indent="-171450" lvl="2" marL="1085850" rtl="0" algn="l">
              <a:lnSpc>
                <a:spcPct val="90000"/>
              </a:lnSpc>
              <a:spcBef>
                <a:spcPts val="0"/>
              </a:spcBef>
              <a:spcAft>
                <a:spcPts val="0"/>
              </a:spcAft>
              <a:buClr>
                <a:schemeClr val="dk1"/>
              </a:buClr>
              <a:buSzPts val="1600"/>
              <a:buChar char="•"/>
            </a:pPr>
            <a:r>
              <a:rPr lang="en-US"/>
              <a:t>A network has a predisposing condition. It must use a legacy operating system, Windows 2000, since this is the only OS that supports the legacy software applications that it must run.</a:t>
            </a:r>
            <a:endParaRPr/>
          </a:p>
          <a:p>
            <a:pPr indent="-171450" lvl="2" marL="1085850" rtl="0" algn="l">
              <a:lnSpc>
                <a:spcPct val="90000"/>
              </a:lnSpc>
              <a:spcBef>
                <a:spcPts val="0"/>
              </a:spcBef>
              <a:spcAft>
                <a:spcPts val="0"/>
              </a:spcAft>
              <a:buClr>
                <a:schemeClr val="dk1"/>
              </a:buClr>
              <a:buSzPts val="1600"/>
              <a:buChar char="•"/>
            </a:pPr>
            <a:r>
              <a:rPr lang="en-US"/>
              <a:t>By knowing that these OS vulnerabilities cannot be patched, we look to other steps in the kill chain to prevent adversary success</a:t>
            </a:r>
            <a:endParaRPr/>
          </a:p>
          <a:p>
            <a:pPr indent="-228600" lvl="3" marL="1600200" rtl="0" algn="l">
              <a:lnSpc>
                <a:spcPct val="90000"/>
              </a:lnSpc>
              <a:spcBef>
                <a:spcPts val="0"/>
              </a:spcBef>
              <a:spcAft>
                <a:spcPts val="0"/>
              </a:spcAft>
              <a:buClr>
                <a:schemeClr val="dk1"/>
              </a:buClr>
              <a:buSzPts val="1400"/>
              <a:buChar char="o"/>
            </a:pPr>
            <a:r>
              <a:rPr lang="en-US"/>
              <a:t>Limiting access and uptime, network boundary protection, traffic monitoring</a:t>
            </a:r>
            <a:endParaRPr/>
          </a:p>
          <a:p>
            <a:pPr indent="-171450" lvl="2" marL="1085850" rtl="0" algn="l">
              <a:lnSpc>
                <a:spcPct val="90000"/>
              </a:lnSpc>
              <a:spcBef>
                <a:spcPts val="0"/>
              </a:spcBef>
              <a:spcAft>
                <a:spcPts val="0"/>
              </a:spcAft>
              <a:buClr>
                <a:schemeClr val="dk1"/>
              </a:buClr>
              <a:buSzPts val="1600"/>
              <a:buChar char="•"/>
            </a:pPr>
            <a:r>
              <a:rPr lang="en-US"/>
              <a:t>Using the Kill-Chain to think about defense, vulnerabilities may remain, but there will be other mitigations in other steps</a:t>
            </a:r>
            <a:endParaRPr/>
          </a:p>
          <a:p>
            <a:pPr indent="127000" lvl="0" marL="0" rtl="0" algn="l">
              <a:lnSpc>
                <a:spcPct val="90000"/>
              </a:lnSpc>
              <a:spcBef>
                <a:spcPts val="0"/>
              </a:spcBef>
              <a:spcAft>
                <a:spcPts val="0"/>
              </a:spcAft>
              <a:buClr>
                <a:schemeClr val="dk1"/>
              </a:buClr>
              <a:buSzPts val="2000"/>
              <a:buFont typeface="Arial"/>
              <a:buNone/>
            </a:pPr>
            <a:r>
              <a:t/>
            </a:r>
            <a:endParaRPr/>
          </a:p>
          <a:p>
            <a:pPr indent="127000" lvl="0" marL="0" rtl="0" algn="l">
              <a:lnSpc>
                <a:spcPct val="90000"/>
              </a:lnSpc>
              <a:spcBef>
                <a:spcPts val="0"/>
              </a:spcBef>
              <a:spcAft>
                <a:spcPts val="0"/>
              </a:spcAft>
              <a:buClr>
                <a:schemeClr val="dk1"/>
              </a:buClr>
              <a:buSzPts val="2000"/>
              <a:buFont typeface="Arial"/>
              <a:buNone/>
            </a:pPr>
            <a:r>
              <a:t/>
            </a:r>
            <a:endParaRPr/>
          </a:p>
        </p:txBody>
      </p:sp>
      <p:sp>
        <p:nvSpPr>
          <p:cNvPr id="237" name="Google Shape;237;p30"/>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Penetration Testing Methodologies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850"/>
              <a:buChar char="•"/>
            </a:pPr>
            <a:r>
              <a:rPr lang="en-US" sz="1850" u="sng">
                <a:solidFill>
                  <a:schemeClr val="hlink"/>
                </a:solidFill>
                <a:hlinkClick r:id="rId3"/>
              </a:rPr>
              <a:t>http://www.vulnerabilityassessment.co.uk/Penetration%20Test.html</a:t>
            </a:r>
            <a:endParaRPr sz="1850"/>
          </a:p>
          <a:p>
            <a:pPr indent="0" lvl="0" marL="0" rtl="0" algn="l">
              <a:lnSpc>
                <a:spcPct val="90000"/>
              </a:lnSpc>
              <a:spcBef>
                <a:spcPts val="0"/>
              </a:spcBef>
              <a:spcAft>
                <a:spcPts val="0"/>
              </a:spcAft>
              <a:buClr>
                <a:schemeClr val="dk1"/>
              </a:buClr>
              <a:buSzPts val="1850"/>
              <a:buNone/>
            </a:pPr>
            <a:r>
              <a:t/>
            </a:r>
            <a:endParaRPr sz="1850"/>
          </a:p>
          <a:p>
            <a:pPr indent="0" lvl="0" marL="0" rtl="0" algn="l">
              <a:lnSpc>
                <a:spcPct val="90000"/>
              </a:lnSpc>
              <a:spcBef>
                <a:spcPts val="0"/>
              </a:spcBef>
              <a:spcAft>
                <a:spcPts val="0"/>
              </a:spcAft>
              <a:buClr>
                <a:schemeClr val="dk1"/>
              </a:buClr>
              <a:buSzPts val="1850"/>
              <a:buChar char="•"/>
            </a:pPr>
            <a:r>
              <a:rPr lang="en-US" sz="1850"/>
              <a:t>Provides very comprehensive hands-on penetration testing guide</a:t>
            </a:r>
            <a:endParaRPr/>
          </a:p>
          <a:p>
            <a:pPr indent="0" lvl="0" marL="0" rtl="0" algn="l">
              <a:lnSpc>
                <a:spcPct val="90000"/>
              </a:lnSpc>
              <a:spcBef>
                <a:spcPts val="0"/>
              </a:spcBef>
              <a:spcAft>
                <a:spcPts val="0"/>
              </a:spcAft>
              <a:buClr>
                <a:schemeClr val="dk1"/>
              </a:buClr>
              <a:buSzPts val="1850"/>
              <a:buChar char="•"/>
            </a:pPr>
            <a:r>
              <a:rPr lang="en-US" sz="1850"/>
              <a:t>Also Includes tools usage and syntax for each category</a:t>
            </a:r>
            <a:endParaRPr/>
          </a:p>
          <a:p>
            <a:pPr indent="-171450" lvl="1" marL="628650" rtl="0" algn="l">
              <a:lnSpc>
                <a:spcPct val="90000"/>
              </a:lnSpc>
              <a:spcBef>
                <a:spcPts val="0"/>
              </a:spcBef>
              <a:spcAft>
                <a:spcPts val="0"/>
              </a:spcAft>
              <a:buClr>
                <a:schemeClr val="dk1"/>
              </a:buClr>
              <a:buSzPts val="1665"/>
              <a:buFont typeface="Arial"/>
              <a:buChar char="•"/>
            </a:pPr>
            <a:r>
              <a:rPr lang="en-US" sz="1665"/>
              <a:t>Network Footprinting (Reconnaissance)</a:t>
            </a:r>
            <a:endParaRPr/>
          </a:p>
          <a:p>
            <a:pPr indent="-171450" lvl="1" marL="628650" rtl="0" algn="l">
              <a:lnSpc>
                <a:spcPct val="90000"/>
              </a:lnSpc>
              <a:spcBef>
                <a:spcPts val="0"/>
              </a:spcBef>
              <a:spcAft>
                <a:spcPts val="0"/>
              </a:spcAft>
              <a:buClr>
                <a:schemeClr val="dk1"/>
              </a:buClr>
              <a:buSzPts val="1665"/>
              <a:buFont typeface="Arial"/>
              <a:buChar char="•"/>
            </a:pPr>
            <a:r>
              <a:rPr lang="en-US" sz="1665"/>
              <a:t>Discovery &amp; Probing</a:t>
            </a:r>
            <a:endParaRPr/>
          </a:p>
          <a:p>
            <a:pPr indent="-171450" lvl="1" marL="628650" rtl="0" algn="l">
              <a:lnSpc>
                <a:spcPct val="90000"/>
              </a:lnSpc>
              <a:spcBef>
                <a:spcPts val="0"/>
              </a:spcBef>
              <a:spcAft>
                <a:spcPts val="0"/>
              </a:spcAft>
              <a:buClr>
                <a:schemeClr val="dk1"/>
              </a:buClr>
              <a:buSzPts val="1665"/>
              <a:buFont typeface="Arial"/>
              <a:buChar char="•"/>
            </a:pPr>
            <a:r>
              <a:rPr lang="en-US" sz="1665"/>
              <a:t>Enumeration</a:t>
            </a:r>
            <a:endParaRPr/>
          </a:p>
          <a:p>
            <a:pPr indent="-171450" lvl="1" marL="628650" rtl="0" algn="l">
              <a:lnSpc>
                <a:spcPct val="90000"/>
              </a:lnSpc>
              <a:spcBef>
                <a:spcPts val="0"/>
              </a:spcBef>
              <a:spcAft>
                <a:spcPts val="0"/>
              </a:spcAft>
              <a:buClr>
                <a:schemeClr val="dk1"/>
              </a:buClr>
              <a:buSzPts val="1665"/>
              <a:buFont typeface="Arial"/>
              <a:buChar char="•"/>
            </a:pPr>
            <a:r>
              <a:rPr lang="en-US" sz="1665"/>
              <a:t>Password cracking</a:t>
            </a:r>
            <a:endParaRPr/>
          </a:p>
          <a:p>
            <a:pPr indent="-171450" lvl="1" marL="628650" rtl="0" algn="l">
              <a:lnSpc>
                <a:spcPct val="90000"/>
              </a:lnSpc>
              <a:spcBef>
                <a:spcPts val="0"/>
              </a:spcBef>
              <a:spcAft>
                <a:spcPts val="0"/>
              </a:spcAft>
              <a:buClr>
                <a:schemeClr val="dk1"/>
              </a:buClr>
              <a:buSzPts val="1665"/>
              <a:buFont typeface="Arial"/>
              <a:buChar char="•"/>
            </a:pPr>
            <a:r>
              <a:rPr lang="en-US" sz="1665"/>
              <a:t>Vulnerability Assessment</a:t>
            </a:r>
            <a:endParaRPr/>
          </a:p>
          <a:p>
            <a:pPr indent="-171450" lvl="1" marL="628650" rtl="0" algn="l">
              <a:lnSpc>
                <a:spcPct val="90000"/>
              </a:lnSpc>
              <a:spcBef>
                <a:spcPts val="0"/>
              </a:spcBef>
              <a:spcAft>
                <a:spcPts val="0"/>
              </a:spcAft>
              <a:buClr>
                <a:schemeClr val="dk1"/>
              </a:buClr>
              <a:buSzPts val="1665"/>
              <a:buFont typeface="Arial"/>
              <a:buChar char="•"/>
            </a:pPr>
            <a:r>
              <a:rPr lang="en-US" sz="1665"/>
              <a:t>Network Backbone</a:t>
            </a:r>
            <a:endParaRPr/>
          </a:p>
          <a:p>
            <a:pPr indent="-171450" lvl="1" marL="628650" rtl="0" algn="l">
              <a:lnSpc>
                <a:spcPct val="90000"/>
              </a:lnSpc>
              <a:spcBef>
                <a:spcPts val="0"/>
              </a:spcBef>
              <a:spcAft>
                <a:spcPts val="0"/>
              </a:spcAft>
              <a:buClr>
                <a:schemeClr val="dk1"/>
              </a:buClr>
              <a:buSzPts val="1665"/>
              <a:buFont typeface="Arial"/>
              <a:buChar char="•"/>
            </a:pPr>
            <a:r>
              <a:rPr lang="en-US" sz="1665"/>
              <a:t>Server Specific Tests</a:t>
            </a:r>
            <a:endParaRPr/>
          </a:p>
          <a:p>
            <a:pPr indent="-171450" lvl="1" marL="628650" rtl="0" algn="l">
              <a:lnSpc>
                <a:spcPct val="90000"/>
              </a:lnSpc>
              <a:spcBef>
                <a:spcPts val="0"/>
              </a:spcBef>
              <a:spcAft>
                <a:spcPts val="0"/>
              </a:spcAft>
              <a:buClr>
                <a:schemeClr val="dk1"/>
              </a:buClr>
              <a:buSzPts val="1665"/>
              <a:buFont typeface="Arial"/>
              <a:buChar char="•"/>
            </a:pPr>
            <a:r>
              <a:rPr lang="en-US" sz="1665"/>
              <a:t>Wireless Penetration</a:t>
            </a:r>
            <a:endParaRPr/>
          </a:p>
          <a:p>
            <a:pPr indent="-171450" lvl="1" marL="628650" rtl="0" algn="l">
              <a:lnSpc>
                <a:spcPct val="90000"/>
              </a:lnSpc>
              <a:spcBef>
                <a:spcPts val="0"/>
              </a:spcBef>
              <a:spcAft>
                <a:spcPts val="0"/>
              </a:spcAft>
              <a:buClr>
                <a:schemeClr val="dk1"/>
              </a:buClr>
              <a:buSzPts val="1665"/>
              <a:buFont typeface="Arial"/>
              <a:buChar char="•"/>
            </a:pPr>
            <a:r>
              <a:rPr lang="en-US" sz="1665"/>
              <a:t>Physical Security</a:t>
            </a:r>
            <a:endParaRPr/>
          </a:p>
          <a:p>
            <a:pPr indent="-171450" lvl="1" marL="628650" rtl="0" algn="l">
              <a:lnSpc>
                <a:spcPct val="90000"/>
              </a:lnSpc>
              <a:spcBef>
                <a:spcPts val="0"/>
              </a:spcBef>
              <a:spcAft>
                <a:spcPts val="0"/>
              </a:spcAft>
              <a:buClr>
                <a:schemeClr val="dk1"/>
              </a:buClr>
              <a:buSzPts val="1665"/>
              <a:buFont typeface="Arial"/>
              <a:buChar char="•"/>
            </a:pPr>
            <a:r>
              <a:rPr lang="en-US" sz="1665"/>
              <a:t>Final Report – template</a:t>
            </a:r>
            <a:endParaRPr/>
          </a:p>
          <a:p>
            <a:pPr indent="0" lvl="0" marL="0" rtl="0" algn="l">
              <a:lnSpc>
                <a:spcPct val="90000"/>
              </a:lnSpc>
              <a:spcBef>
                <a:spcPts val="0"/>
              </a:spcBef>
              <a:spcAft>
                <a:spcPts val="0"/>
              </a:spcAft>
              <a:buClr>
                <a:schemeClr val="dk1"/>
              </a:buClr>
              <a:buSzPts val="1850"/>
              <a:buChar char="•"/>
            </a:pPr>
            <a:r>
              <a:rPr lang="en-US" sz="1850"/>
              <a:t>Also includes very specific pen testing of AS/400, Bluetooth, Cisco, Citrix, VoIP</a:t>
            </a:r>
            <a:endParaRPr/>
          </a:p>
        </p:txBody>
      </p:sp>
      <p:sp>
        <p:nvSpPr>
          <p:cNvPr id="243" name="Google Shape;243;p31"/>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Penetration Testing Framework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idx="1" type="body"/>
          </p:nvPr>
        </p:nvSpPr>
        <p:spPr>
          <a:xfrm>
            <a:off x="287338" y="922338"/>
            <a:ext cx="4569584" cy="39544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Helpful for the technical portion and a good reference if you ever get stuck</a:t>
            </a:r>
            <a:endParaRPr/>
          </a:p>
          <a:p>
            <a:pPr indent="127000" lvl="0" marL="0" rtl="0" algn="l">
              <a:spcBef>
                <a:spcPts val="0"/>
              </a:spcBef>
              <a:spcAft>
                <a:spcPts val="0"/>
              </a:spcAft>
              <a:buClr>
                <a:schemeClr val="dk1"/>
              </a:buClr>
              <a:buSzPts val="2000"/>
              <a:buNone/>
            </a:pPr>
            <a:r>
              <a:t/>
            </a:r>
            <a:endParaRPr/>
          </a:p>
        </p:txBody>
      </p:sp>
      <p:sp>
        <p:nvSpPr>
          <p:cNvPr id="249" name="Google Shape;249;p32"/>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Penetration Testing Framework</a:t>
            </a:r>
            <a:endParaRPr/>
          </a:p>
        </p:txBody>
      </p:sp>
      <p:pic>
        <p:nvPicPr>
          <p:cNvPr id="250" name="Google Shape;250;p32"/>
          <p:cNvPicPr preferRelativeResize="0"/>
          <p:nvPr/>
        </p:nvPicPr>
        <p:blipFill rotWithShape="1">
          <a:blip r:embed="rId3">
            <a:alphaModFix/>
          </a:blip>
          <a:srcRect b="0" l="0" r="0" t="0"/>
          <a:stretch/>
        </p:blipFill>
        <p:spPr>
          <a:xfrm>
            <a:off x="5152679" y="922338"/>
            <a:ext cx="3445565" cy="39369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850"/>
              <a:buChar char="•"/>
            </a:pPr>
            <a:r>
              <a:rPr lang="en-US" sz="1850" u="sng">
                <a:solidFill>
                  <a:schemeClr val="hlink"/>
                </a:solidFill>
                <a:hlinkClick r:id="rId3"/>
              </a:rPr>
              <a:t>http://www.pentest-standard.org/index.php/Main_Page</a:t>
            </a:r>
            <a:endParaRPr sz="1850"/>
          </a:p>
          <a:p>
            <a:pPr indent="117475" lvl="0" marL="0" rtl="0" algn="l">
              <a:lnSpc>
                <a:spcPct val="90000"/>
              </a:lnSpc>
              <a:spcBef>
                <a:spcPts val="0"/>
              </a:spcBef>
              <a:spcAft>
                <a:spcPts val="0"/>
              </a:spcAft>
              <a:buClr>
                <a:schemeClr val="dk1"/>
              </a:buClr>
              <a:buSzPts val="1850"/>
              <a:buNone/>
            </a:pPr>
            <a:r>
              <a:t/>
            </a:r>
            <a:endParaRPr sz="1850"/>
          </a:p>
          <a:p>
            <a:pPr indent="0" lvl="0" marL="0" rtl="0" algn="l">
              <a:lnSpc>
                <a:spcPct val="90000"/>
              </a:lnSpc>
              <a:spcBef>
                <a:spcPts val="0"/>
              </a:spcBef>
              <a:spcAft>
                <a:spcPts val="0"/>
              </a:spcAft>
              <a:buClr>
                <a:schemeClr val="dk1"/>
              </a:buClr>
              <a:buSzPts val="1850"/>
              <a:buChar char="•"/>
            </a:pPr>
            <a:r>
              <a:rPr lang="en-US" sz="1850"/>
              <a:t>Free, open-source, wiki-style pen testing guide</a:t>
            </a:r>
            <a:endParaRPr/>
          </a:p>
          <a:p>
            <a:pPr indent="0" lvl="0" marL="0" rtl="0" algn="l">
              <a:lnSpc>
                <a:spcPct val="90000"/>
              </a:lnSpc>
              <a:spcBef>
                <a:spcPts val="0"/>
              </a:spcBef>
              <a:spcAft>
                <a:spcPts val="0"/>
              </a:spcAft>
              <a:buClr>
                <a:schemeClr val="dk1"/>
              </a:buClr>
              <a:buSzPts val="1850"/>
              <a:buChar char="•"/>
            </a:pPr>
            <a:r>
              <a:rPr lang="en-US" sz="1850"/>
              <a:t>PTES defines penetration testing as 7 phases.</a:t>
            </a:r>
            <a:endParaRPr/>
          </a:p>
          <a:p>
            <a:pPr indent="-171450" lvl="1" marL="628650" rtl="0" algn="l">
              <a:lnSpc>
                <a:spcPct val="90000"/>
              </a:lnSpc>
              <a:spcBef>
                <a:spcPts val="0"/>
              </a:spcBef>
              <a:spcAft>
                <a:spcPts val="0"/>
              </a:spcAft>
              <a:buClr>
                <a:schemeClr val="dk1"/>
              </a:buClr>
              <a:buSzPts val="1665"/>
              <a:buFont typeface="Arial"/>
              <a:buChar char="•"/>
            </a:pPr>
            <a:r>
              <a:rPr lang="en-US" sz="1665"/>
              <a:t>Pre-engagement Interactions</a:t>
            </a:r>
            <a:endParaRPr/>
          </a:p>
          <a:p>
            <a:pPr indent="-171450" lvl="1" marL="628650" rtl="0" algn="l">
              <a:lnSpc>
                <a:spcPct val="90000"/>
              </a:lnSpc>
              <a:spcBef>
                <a:spcPts val="0"/>
              </a:spcBef>
              <a:spcAft>
                <a:spcPts val="0"/>
              </a:spcAft>
              <a:buClr>
                <a:schemeClr val="dk1"/>
              </a:buClr>
              <a:buSzPts val="1665"/>
              <a:buFont typeface="Arial"/>
              <a:buChar char="•"/>
            </a:pPr>
            <a:r>
              <a:rPr lang="en-US" sz="1665"/>
              <a:t>Intelligence Gathering</a:t>
            </a:r>
            <a:endParaRPr/>
          </a:p>
          <a:p>
            <a:pPr indent="-171450" lvl="1" marL="628650" rtl="0" algn="l">
              <a:lnSpc>
                <a:spcPct val="90000"/>
              </a:lnSpc>
              <a:spcBef>
                <a:spcPts val="0"/>
              </a:spcBef>
              <a:spcAft>
                <a:spcPts val="0"/>
              </a:spcAft>
              <a:buClr>
                <a:schemeClr val="dk1"/>
              </a:buClr>
              <a:buSzPts val="1665"/>
              <a:buFont typeface="Arial"/>
              <a:buChar char="•"/>
            </a:pPr>
            <a:r>
              <a:rPr lang="en-US" sz="1665"/>
              <a:t>Threat Modeling</a:t>
            </a:r>
            <a:endParaRPr/>
          </a:p>
          <a:p>
            <a:pPr indent="-171450" lvl="1" marL="628650" rtl="0" algn="l">
              <a:lnSpc>
                <a:spcPct val="90000"/>
              </a:lnSpc>
              <a:spcBef>
                <a:spcPts val="0"/>
              </a:spcBef>
              <a:spcAft>
                <a:spcPts val="0"/>
              </a:spcAft>
              <a:buClr>
                <a:schemeClr val="dk1"/>
              </a:buClr>
              <a:buSzPts val="1665"/>
              <a:buFont typeface="Arial"/>
              <a:buChar char="•"/>
            </a:pPr>
            <a:r>
              <a:rPr lang="en-US" sz="1665"/>
              <a:t>Vulnerability Analysis</a:t>
            </a:r>
            <a:endParaRPr/>
          </a:p>
          <a:p>
            <a:pPr indent="-171450" lvl="1" marL="628650" rtl="0" algn="l">
              <a:lnSpc>
                <a:spcPct val="90000"/>
              </a:lnSpc>
              <a:spcBef>
                <a:spcPts val="0"/>
              </a:spcBef>
              <a:spcAft>
                <a:spcPts val="0"/>
              </a:spcAft>
              <a:buClr>
                <a:schemeClr val="dk1"/>
              </a:buClr>
              <a:buSzPts val="1665"/>
              <a:buFont typeface="Arial"/>
              <a:buChar char="•"/>
            </a:pPr>
            <a:r>
              <a:rPr lang="en-US" sz="1665"/>
              <a:t>Exploitation</a:t>
            </a:r>
            <a:endParaRPr/>
          </a:p>
          <a:p>
            <a:pPr indent="-171450" lvl="1" marL="628650" rtl="0" algn="l">
              <a:lnSpc>
                <a:spcPct val="90000"/>
              </a:lnSpc>
              <a:spcBef>
                <a:spcPts val="0"/>
              </a:spcBef>
              <a:spcAft>
                <a:spcPts val="0"/>
              </a:spcAft>
              <a:buClr>
                <a:schemeClr val="dk1"/>
              </a:buClr>
              <a:buSzPts val="1665"/>
              <a:buFont typeface="Arial"/>
              <a:buChar char="•"/>
            </a:pPr>
            <a:r>
              <a:rPr lang="en-US" sz="1665"/>
              <a:t>Post Exploitation</a:t>
            </a:r>
            <a:endParaRPr/>
          </a:p>
          <a:p>
            <a:pPr indent="-171450" lvl="1" marL="628650" rtl="0" algn="l">
              <a:lnSpc>
                <a:spcPct val="90000"/>
              </a:lnSpc>
              <a:spcBef>
                <a:spcPts val="0"/>
              </a:spcBef>
              <a:spcAft>
                <a:spcPts val="0"/>
              </a:spcAft>
              <a:buClr>
                <a:schemeClr val="dk1"/>
              </a:buClr>
              <a:buSzPts val="1665"/>
              <a:buFont typeface="Arial"/>
              <a:buChar char="•"/>
            </a:pPr>
            <a:r>
              <a:rPr lang="en-US" sz="1665"/>
              <a:t>Reporting</a:t>
            </a:r>
            <a:endParaRPr/>
          </a:p>
          <a:p>
            <a:pPr indent="-65722" lvl="1" marL="628650" rtl="0" algn="l">
              <a:lnSpc>
                <a:spcPct val="90000"/>
              </a:lnSpc>
              <a:spcBef>
                <a:spcPts val="0"/>
              </a:spcBef>
              <a:spcAft>
                <a:spcPts val="0"/>
              </a:spcAft>
              <a:buClr>
                <a:schemeClr val="dk1"/>
              </a:buClr>
              <a:buSzPts val="1665"/>
              <a:buNone/>
            </a:pPr>
            <a:r>
              <a:t/>
            </a:r>
            <a:endParaRPr sz="1665"/>
          </a:p>
          <a:p>
            <a:pPr indent="0" lvl="0" marL="0" rtl="0" algn="l">
              <a:lnSpc>
                <a:spcPct val="90000"/>
              </a:lnSpc>
              <a:spcBef>
                <a:spcPts val="0"/>
              </a:spcBef>
              <a:spcAft>
                <a:spcPts val="0"/>
              </a:spcAft>
              <a:buClr>
                <a:schemeClr val="dk1"/>
              </a:buClr>
              <a:buSzPts val="1850"/>
              <a:buChar char="•"/>
            </a:pPr>
            <a:r>
              <a:rPr lang="en-US" sz="1850"/>
              <a:t>Also provides hands-on technical guidelines for how to test, separate from the methodology but last update was April 2012</a:t>
            </a:r>
            <a:endParaRPr/>
          </a:p>
          <a:p>
            <a:pPr indent="-171450" lvl="1" marL="628650" rtl="0" algn="l">
              <a:lnSpc>
                <a:spcPct val="90000"/>
              </a:lnSpc>
              <a:spcBef>
                <a:spcPts val="0"/>
              </a:spcBef>
              <a:spcAft>
                <a:spcPts val="0"/>
              </a:spcAft>
              <a:buClr>
                <a:schemeClr val="dk1"/>
              </a:buClr>
              <a:buSzPts val="1665"/>
              <a:buFont typeface="Arial"/>
              <a:buChar char="•"/>
            </a:pPr>
            <a:r>
              <a:rPr lang="en-US" sz="1665" u="sng">
                <a:solidFill>
                  <a:schemeClr val="hlink"/>
                </a:solidFill>
                <a:hlinkClick r:id="rId4"/>
              </a:rPr>
              <a:t>http://www.pentest-standard.org/index.php/PTES_Technical_Guidelines</a:t>
            </a:r>
            <a:endParaRPr sz="1665"/>
          </a:p>
          <a:p>
            <a:pPr indent="0" lvl="0" marL="0" rtl="0" algn="l">
              <a:lnSpc>
                <a:spcPct val="90000"/>
              </a:lnSpc>
              <a:spcBef>
                <a:spcPts val="0"/>
              </a:spcBef>
              <a:spcAft>
                <a:spcPts val="0"/>
              </a:spcAft>
              <a:buClr>
                <a:schemeClr val="dk1"/>
              </a:buClr>
              <a:buSzPts val="1850"/>
              <a:buFont typeface="Arial"/>
              <a:buNone/>
            </a:pPr>
            <a:r>
              <a:t/>
            </a:r>
            <a:endParaRPr sz="1850"/>
          </a:p>
          <a:p>
            <a:pPr indent="117475" lvl="0" marL="0" rtl="0" algn="l">
              <a:lnSpc>
                <a:spcPct val="90000"/>
              </a:lnSpc>
              <a:spcBef>
                <a:spcPts val="0"/>
              </a:spcBef>
              <a:spcAft>
                <a:spcPts val="0"/>
              </a:spcAft>
              <a:buClr>
                <a:schemeClr val="dk1"/>
              </a:buClr>
              <a:buSzPts val="1850"/>
              <a:buNone/>
            </a:pPr>
            <a:r>
              <a:t/>
            </a:r>
            <a:endParaRPr sz="1850"/>
          </a:p>
        </p:txBody>
      </p:sp>
      <p:sp>
        <p:nvSpPr>
          <p:cNvPr id="256" name="Google Shape;256;p33"/>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Penetration Testing Execution Standard </a:t>
            </a:r>
            <a:endParaRPr/>
          </a:p>
          <a:p>
            <a:pPr indent="0" lvl="0" marL="0" rtl="0" algn="r">
              <a:spcBef>
                <a:spcPts val="0"/>
              </a:spcBef>
              <a:spcAft>
                <a:spcPts val="0"/>
              </a:spcAft>
              <a:buNone/>
            </a:pPr>
            <a:r>
              <a:rPr lang="en-US"/>
              <a:t>(PTES)</a:t>
            </a:r>
            <a:endParaRPr/>
          </a:p>
          <a:p>
            <a:pPr indent="0" lvl="0" marL="0" rtl="0" algn="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idx="1" type="body"/>
          </p:nvPr>
        </p:nvSpPr>
        <p:spPr>
          <a:xfrm>
            <a:off x="287338" y="922338"/>
            <a:ext cx="8572500" cy="4013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Char char="•"/>
            </a:pPr>
            <a:r>
              <a:rPr lang="en-US" u="sng">
                <a:solidFill>
                  <a:schemeClr val="hlink"/>
                </a:solidFill>
                <a:hlinkClick r:id="rId3"/>
              </a:rPr>
              <a:t>https://www.isecom.org/research.html</a:t>
            </a:r>
            <a:endParaRPr/>
          </a:p>
          <a:p>
            <a:pPr indent="12700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Char char="•"/>
            </a:pPr>
            <a:r>
              <a:rPr lang="en-US"/>
              <a:t>Created 2001 by ISECOM (Institute for Security and Open Methodologies)</a:t>
            </a:r>
            <a:endParaRPr/>
          </a:p>
          <a:p>
            <a:pPr indent="0" lvl="0" marL="0" rtl="0" algn="l">
              <a:lnSpc>
                <a:spcPct val="90000"/>
              </a:lnSpc>
              <a:spcBef>
                <a:spcPts val="0"/>
              </a:spcBef>
              <a:spcAft>
                <a:spcPts val="0"/>
              </a:spcAft>
              <a:buClr>
                <a:schemeClr val="dk1"/>
              </a:buClr>
              <a:buSzPts val="2000"/>
              <a:buChar char="•"/>
            </a:pPr>
            <a:r>
              <a:rPr lang="en-US"/>
              <a:t>Free but only have access to the latest finalized version</a:t>
            </a:r>
            <a:endParaRPr/>
          </a:p>
          <a:p>
            <a:pPr indent="-171450" lvl="1" marL="628650" rtl="0" algn="l">
              <a:lnSpc>
                <a:spcPct val="90000"/>
              </a:lnSpc>
              <a:spcBef>
                <a:spcPts val="0"/>
              </a:spcBef>
              <a:spcAft>
                <a:spcPts val="0"/>
              </a:spcAft>
              <a:buClr>
                <a:schemeClr val="dk1"/>
              </a:buClr>
              <a:buSzPts val="1800"/>
              <a:buFont typeface="Arial"/>
              <a:buChar char="•"/>
            </a:pPr>
            <a:r>
              <a:rPr lang="en-US"/>
              <a:t>OSSTMM v3 2010</a:t>
            </a:r>
            <a:endParaRPr/>
          </a:p>
          <a:p>
            <a:pPr indent="-171450" lvl="2" marL="1085850" rtl="0" algn="l">
              <a:lnSpc>
                <a:spcPct val="90000"/>
              </a:lnSpc>
              <a:spcBef>
                <a:spcPts val="0"/>
              </a:spcBef>
              <a:spcAft>
                <a:spcPts val="0"/>
              </a:spcAft>
              <a:buClr>
                <a:schemeClr val="dk1"/>
              </a:buClr>
              <a:buSzPts val="1600"/>
              <a:buFont typeface="Arial"/>
              <a:buChar char="•"/>
            </a:pPr>
            <a:r>
              <a:rPr lang="en-US" u="sng">
                <a:solidFill>
                  <a:schemeClr val="hlink"/>
                </a:solidFill>
                <a:hlinkClick r:id="rId4"/>
              </a:rPr>
              <a:t>https://www.isecom.org/OSSTMM.3.pdf</a:t>
            </a:r>
            <a:endParaRPr/>
          </a:p>
          <a:p>
            <a:pPr indent="-171450" lvl="1" marL="628650" rtl="0" algn="l">
              <a:lnSpc>
                <a:spcPct val="90000"/>
              </a:lnSpc>
              <a:spcBef>
                <a:spcPts val="0"/>
              </a:spcBef>
              <a:spcAft>
                <a:spcPts val="0"/>
              </a:spcAft>
              <a:buClr>
                <a:schemeClr val="dk1"/>
              </a:buClr>
              <a:buSzPts val="1800"/>
              <a:buFont typeface="Arial"/>
              <a:buChar char="•"/>
            </a:pPr>
            <a:r>
              <a:rPr lang="en-US"/>
              <a:t>Offers broad, abstract, and thorough </a:t>
            </a:r>
            <a:r>
              <a:rPr lang="en-US" u="sng"/>
              <a:t>auditing</a:t>
            </a:r>
            <a:r>
              <a:rPr lang="en-US"/>
              <a:t> guidance of many categories without going into thick details or specific instructions</a:t>
            </a:r>
            <a:endParaRPr/>
          </a:p>
          <a:p>
            <a:pPr indent="-171450" lvl="1" marL="628650" rtl="0" algn="l">
              <a:lnSpc>
                <a:spcPct val="90000"/>
              </a:lnSpc>
              <a:spcBef>
                <a:spcPts val="0"/>
              </a:spcBef>
              <a:spcAft>
                <a:spcPts val="0"/>
              </a:spcAft>
              <a:buClr>
                <a:schemeClr val="dk1"/>
              </a:buClr>
              <a:buSzPts val="1800"/>
              <a:buFont typeface="Arial"/>
              <a:buChar char="•"/>
            </a:pPr>
            <a:r>
              <a:rPr lang="en-US"/>
              <a:t>Operational Security</a:t>
            </a:r>
            <a:endParaRPr/>
          </a:p>
          <a:p>
            <a:pPr indent="-171450" lvl="1" marL="628650" rtl="0" algn="l">
              <a:lnSpc>
                <a:spcPct val="90000"/>
              </a:lnSpc>
              <a:spcBef>
                <a:spcPts val="0"/>
              </a:spcBef>
              <a:spcAft>
                <a:spcPts val="0"/>
              </a:spcAft>
              <a:buClr>
                <a:schemeClr val="dk1"/>
              </a:buClr>
              <a:buSzPts val="1800"/>
              <a:buFont typeface="Arial"/>
              <a:buChar char="•"/>
            </a:pPr>
            <a:r>
              <a:rPr lang="en-US"/>
              <a:t>Trust Analysis</a:t>
            </a:r>
            <a:endParaRPr/>
          </a:p>
          <a:p>
            <a:pPr indent="-171450" lvl="1" marL="628650" rtl="0" algn="l">
              <a:lnSpc>
                <a:spcPct val="90000"/>
              </a:lnSpc>
              <a:spcBef>
                <a:spcPts val="0"/>
              </a:spcBef>
              <a:spcAft>
                <a:spcPts val="0"/>
              </a:spcAft>
              <a:buClr>
                <a:schemeClr val="dk1"/>
              </a:buClr>
              <a:buSzPts val="1800"/>
              <a:buFont typeface="Arial"/>
              <a:buChar char="•"/>
            </a:pPr>
            <a:r>
              <a:rPr lang="en-US"/>
              <a:t>Human Security</a:t>
            </a:r>
            <a:endParaRPr/>
          </a:p>
          <a:p>
            <a:pPr indent="-171450" lvl="1" marL="628650" rtl="0" algn="l">
              <a:lnSpc>
                <a:spcPct val="90000"/>
              </a:lnSpc>
              <a:spcBef>
                <a:spcPts val="0"/>
              </a:spcBef>
              <a:spcAft>
                <a:spcPts val="0"/>
              </a:spcAft>
              <a:buClr>
                <a:schemeClr val="dk1"/>
              </a:buClr>
              <a:buSzPts val="1800"/>
              <a:buFont typeface="Arial"/>
              <a:buChar char="•"/>
            </a:pPr>
            <a:r>
              <a:rPr lang="en-US"/>
              <a:t>Physical Security</a:t>
            </a:r>
            <a:endParaRPr/>
          </a:p>
          <a:p>
            <a:pPr indent="-171450" lvl="1" marL="628650" rtl="0" algn="l">
              <a:lnSpc>
                <a:spcPct val="90000"/>
              </a:lnSpc>
              <a:spcBef>
                <a:spcPts val="0"/>
              </a:spcBef>
              <a:spcAft>
                <a:spcPts val="0"/>
              </a:spcAft>
              <a:buClr>
                <a:schemeClr val="dk1"/>
              </a:buClr>
              <a:buSzPts val="1800"/>
              <a:buFont typeface="Arial"/>
              <a:buChar char="•"/>
            </a:pPr>
            <a:r>
              <a:rPr lang="en-US"/>
              <a:t>Wireless Security</a:t>
            </a:r>
            <a:endParaRPr/>
          </a:p>
          <a:p>
            <a:pPr indent="-171450" lvl="1" marL="628650" rtl="0" algn="l">
              <a:lnSpc>
                <a:spcPct val="90000"/>
              </a:lnSpc>
              <a:spcBef>
                <a:spcPts val="0"/>
              </a:spcBef>
              <a:spcAft>
                <a:spcPts val="0"/>
              </a:spcAft>
              <a:buClr>
                <a:schemeClr val="dk1"/>
              </a:buClr>
              <a:buSzPts val="1800"/>
              <a:buFont typeface="Arial"/>
              <a:buChar char="•"/>
            </a:pPr>
            <a:r>
              <a:rPr lang="en-US"/>
              <a:t>Communication Security</a:t>
            </a:r>
            <a:endParaRPr/>
          </a:p>
          <a:p>
            <a:pPr indent="-57150" lvl="1" marL="628650" rtl="0" algn="l">
              <a:lnSpc>
                <a:spcPct val="90000"/>
              </a:lnSpc>
              <a:spcBef>
                <a:spcPts val="0"/>
              </a:spcBef>
              <a:spcAft>
                <a:spcPts val="0"/>
              </a:spcAft>
              <a:buClr>
                <a:schemeClr val="dk1"/>
              </a:buClr>
              <a:buSzPts val="1800"/>
              <a:buFont typeface="Arial"/>
              <a:buNone/>
            </a:pPr>
            <a:r>
              <a:t/>
            </a:r>
            <a:endParaRPr/>
          </a:p>
          <a:p>
            <a:pPr indent="0" lvl="0" marL="0" rtl="0" algn="l">
              <a:lnSpc>
                <a:spcPct val="90000"/>
              </a:lnSpc>
              <a:spcBef>
                <a:spcPts val="0"/>
              </a:spcBef>
              <a:spcAft>
                <a:spcPts val="0"/>
              </a:spcAft>
              <a:buClr>
                <a:schemeClr val="dk1"/>
              </a:buClr>
              <a:buSzPts val="2000"/>
              <a:buFont typeface="Arial"/>
              <a:buNone/>
            </a:pPr>
            <a:r>
              <a:t/>
            </a:r>
            <a:endParaRPr/>
          </a:p>
          <a:p>
            <a:pPr indent="127000" lvl="0" marL="0" rtl="0" algn="l">
              <a:lnSpc>
                <a:spcPct val="90000"/>
              </a:lnSpc>
              <a:spcBef>
                <a:spcPts val="0"/>
              </a:spcBef>
              <a:spcAft>
                <a:spcPts val="0"/>
              </a:spcAft>
              <a:buClr>
                <a:schemeClr val="dk1"/>
              </a:buClr>
              <a:buSzPts val="2000"/>
              <a:buNone/>
            </a:pPr>
            <a:r>
              <a:t/>
            </a:r>
            <a:endParaRPr/>
          </a:p>
        </p:txBody>
      </p:sp>
      <p:sp>
        <p:nvSpPr>
          <p:cNvPr id="262" name="Google Shape;262;p34"/>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Open Source Security Testing Methodology Manual (OSSTMM)</a:t>
            </a:r>
            <a:endParaRPr/>
          </a:p>
          <a:p>
            <a:pPr indent="0" lvl="0" marL="0" rtl="0" algn="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u="sng">
                <a:solidFill>
                  <a:schemeClr val="hlink"/>
                </a:solidFill>
                <a:hlinkClick r:id="rId3"/>
              </a:rPr>
              <a:t>http://ws680.nist.gov/publication/get_pdf.cfm?pub_id=152164</a:t>
            </a:r>
            <a:endParaRPr/>
          </a:p>
          <a:p>
            <a:pPr indent="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Technical Guide to Information Security Testing and Assessment </a:t>
            </a:r>
            <a:endParaRPr/>
          </a:p>
          <a:p>
            <a:pPr indent="0" lvl="0" marL="0" rtl="0" algn="l">
              <a:spcBef>
                <a:spcPts val="0"/>
              </a:spcBef>
              <a:spcAft>
                <a:spcPts val="0"/>
              </a:spcAft>
              <a:buClr>
                <a:schemeClr val="dk1"/>
              </a:buClr>
              <a:buSzPts val="2000"/>
              <a:buChar char="•"/>
            </a:pPr>
            <a:r>
              <a:rPr lang="en-US"/>
              <a:t>High level guide to security testing, covers more than ethical hacking</a:t>
            </a:r>
            <a:endParaRPr/>
          </a:p>
          <a:p>
            <a:pPr indent="0" lvl="0" marL="0" rtl="0" algn="l">
              <a:spcBef>
                <a:spcPts val="0"/>
              </a:spcBef>
              <a:spcAft>
                <a:spcPts val="0"/>
              </a:spcAft>
              <a:buClr>
                <a:schemeClr val="dk1"/>
              </a:buClr>
              <a:buSzPts val="2000"/>
              <a:buChar char="•"/>
            </a:pPr>
            <a:r>
              <a:rPr lang="en-US"/>
              <a:t>Does not go into tool and commands</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Last update was 2008 but still relevant since it is not tool-oriented</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Excellent for guiding and setting the mindset of security personnel</a:t>
            </a:r>
            <a:endParaRPr/>
          </a:p>
          <a:p>
            <a:pPr indent="0" lvl="0" marL="0" rtl="0" algn="l">
              <a:spcBef>
                <a:spcPts val="0"/>
              </a:spcBef>
              <a:spcAft>
                <a:spcPts val="0"/>
              </a:spcAft>
              <a:buClr>
                <a:schemeClr val="dk1"/>
              </a:buClr>
              <a:buSzPts val="2000"/>
              <a:buFont typeface="Arial"/>
              <a:buNone/>
            </a:pPr>
            <a:r>
              <a:t/>
            </a:r>
            <a:endParaRPr/>
          </a:p>
          <a:p>
            <a:pPr indent="127000" lvl="0" marL="0" rtl="0" algn="l">
              <a:spcBef>
                <a:spcPts val="0"/>
              </a:spcBef>
              <a:spcAft>
                <a:spcPts val="0"/>
              </a:spcAft>
              <a:buClr>
                <a:schemeClr val="dk1"/>
              </a:buClr>
              <a:buSzPts val="2000"/>
              <a:buNone/>
            </a:pPr>
            <a:r>
              <a:t/>
            </a:r>
            <a:endParaRPr/>
          </a:p>
        </p:txBody>
      </p:sp>
      <p:sp>
        <p:nvSpPr>
          <p:cNvPr id="268" name="Google Shape;268;p35"/>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National Institute of Standards and Technology </a:t>
            </a:r>
            <a:endParaRPr/>
          </a:p>
          <a:p>
            <a:pPr indent="0" lvl="0" marL="0" rtl="0" algn="r">
              <a:spcBef>
                <a:spcPts val="0"/>
              </a:spcBef>
              <a:spcAft>
                <a:spcPts val="0"/>
              </a:spcAft>
              <a:buNone/>
            </a:pPr>
            <a:r>
              <a:rPr lang="en-US"/>
              <a:t>(NIST) 800-115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idx="1" type="body"/>
          </p:nvPr>
        </p:nvSpPr>
        <p:spPr>
          <a:xfrm>
            <a:off x="226548" y="921705"/>
            <a:ext cx="5503692"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800"/>
              <a:buFont typeface="Arial"/>
              <a:buChar char="•"/>
            </a:pPr>
            <a:r>
              <a:rPr lang="en-US" sz="1800"/>
              <a:t>Specific for Web Applications</a:t>
            </a:r>
            <a:endParaRPr/>
          </a:p>
          <a:p>
            <a:pPr indent="114300" lvl="0" marL="0" rtl="0" algn="l">
              <a:spcBef>
                <a:spcPts val="0"/>
              </a:spcBef>
              <a:spcAft>
                <a:spcPts val="0"/>
              </a:spcAft>
              <a:buClr>
                <a:schemeClr val="dk1"/>
              </a:buClr>
              <a:buSzPts val="1800"/>
              <a:buFont typeface="Arial"/>
              <a:buNone/>
            </a:pPr>
            <a:r>
              <a:t/>
            </a:r>
            <a:endParaRPr sz="1800"/>
          </a:p>
          <a:p>
            <a:pPr indent="0" lvl="0" marL="0" rtl="0" algn="l">
              <a:spcBef>
                <a:spcPts val="0"/>
              </a:spcBef>
              <a:spcAft>
                <a:spcPts val="0"/>
              </a:spcAft>
              <a:buClr>
                <a:schemeClr val="dk1"/>
              </a:buClr>
              <a:buSzPts val="1800"/>
              <a:buFont typeface="Arial"/>
              <a:buChar char="•"/>
            </a:pPr>
            <a:r>
              <a:rPr lang="en-US" sz="1800"/>
              <a:t>Also gets into organizational security maturity</a:t>
            </a:r>
            <a:endParaRPr/>
          </a:p>
          <a:p>
            <a:pPr indent="-171450" lvl="1" marL="628650" rtl="0" algn="l">
              <a:spcBef>
                <a:spcPts val="0"/>
              </a:spcBef>
              <a:spcAft>
                <a:spcPts val="0"/>
              </a:spcAft>
              <a:buClr>
                <a:schemeClr val="dk1"/>
              </a:buClr>
              <a:buSzPts val="1600"/>
              <a:buChar char="•"/>
            </a:pPr>
            <a:r>
              <a:rPr lang="en-US" sz="1600"/>
              <a:t>Testing before, during, and after development</a:t>
            </a:r>
            <a:endParaRPr/>
          </a:p>
          <a:p>
            <a:pPr indent="-171450" lvl="1" marL="628650" rtl="0" algn="l">
              <a:spcBef>
                <a:spcPts val="0"/>
              </a:spcBef>
              <a:spcAft>
                <a:spcPts val="0"/>
              </a:spcAft>
              <a:buClr>
                <a:schemeClr val="dk1"/>
              </a:buClr>
              <a:buSzPts val="1600"/>
              <a:buChar char="•"/>
            </a:pPr>
            <a:r>
              <a:rPr lang="en-US" sz="1600"/>
              <a:t>Placing security into the SDLC</a:t>
            </a:r>
            <a:endParaRPr/>
          </a:p>
          <a:p>
            <a:pPr indent="-171450" lvl="1" marL="628650" rtl="0" algn="l">
              <a:spcBef>
                <a:spcPts val="0"/>
              </a:spcBef>
              <a:spcAft>
                <a:spcPts val="0"/>
              </a:spcAft>
              <a:buClr>
                <a:schemeClr val="dk1"/>
              </a:buClr>
              <a:buSzPts val="1600"/>
              <a:buChar char="•"/>
            </a:pPr>
            <a:r>
              <a:rPr lang="en-US" sz="1600"/>
              <a:t>Provides specific steps and tests to implement during development</a:t>
            </a:r>
            <a:endParaRPr/>
          </a:p>
          <a:p>
            <a:pPr indent="114300" lvl="0" marL="0" rtl="0" algn="l">
              <a:spcBef>
                <a:spcPts val="0"/>
              </a:spcBef>
              <a:spcAft>
                <a:spcPts val="0"/>
              </a:spcAft>
              <a:buClr>
                <a:schemeClr val="dk1"/>
              </a:buClr>
              <a:buSzPts val="1800"/>
              <a:buFont typeface="Arial"/>
              <a:buNone/>
            </a:pPr>
            <a:r>
              <a:t/>
            </a:r>
            <a:endParaRPr sz="1800"/>
          </a:p>
          <a:p>
            <a:pPr indent="114300" lvl="0" marL="0" rtl="0" algn="l">
              <a:spcBef>
                <a:spcPts val="0"/>
              </a:spcBef>
              <a:spcAft>
                <a:spcPts val="0"/>
              </a:spcAft>
              <a:buClr>
                <a:schemeClr val="dk1"/>
              </a:buClr>
              <a:buSzPts val="1800"/>
              <a:buFont typeface="Arial"/>
              <a:buNone/>
            </a:pPr>
            <a:r>
              <a:t/>
            </a:r>
            <a:endParaRPr sz="1800"/>
          </a:p>
          <a:p>
            <a:pPr indent="114300" lvl="0" marL="0" rtl="0" algn="l">
              <a:spcBef>
                <a:spcPts val="0"/>
              </a:spcBef>
              <a:spcAft>
                <a:spcPts val="0"/>
              </a:spcAft>
              <a:buClr>
                <a:schemeClr val="dk1"/>
              </a:buClr>
              <a:buSzPts val="1800"/>
              <a:buFont typeface="Arial"/>
              <a:buNone/>
            </a:pPr>
            <a:r>
              <a:t/>
            </a:r>
            <a:endParaRPr sz="1800"/>
          </a:p>
          <a:p>
            <a:pPr indent="114300" lvl="0" marL="0" rtl="0" algn="l">
              <a:spcBef>
                <a:spcPts val="0"/>
              </a:spcBef>
              <a:spcAft>
                <a:spcPts val="0"/>
              </a:spcAft>
              <a:buClr>
                <a:schemeClr val="dk1"/>
              </a:buClr>
              <a:buSzPts val="1800"/>
              <a:buFont typeface="Arial"/>
              <a:buNone/>
            </a:pPr>
            <a:r>
              <a:t/>
            </a:r>
            <a:endParaRPr sz="1800"/>
          </a:p>
          <a:p>
            <a:pPr indent="114300" lvl="0" marL="0" rtl="0" algn="l">
              <a:spcBef>
                <a:spcPts val="0"/>
              </a:spcBef>
              <a:spcAft>
                <a:spcPts val="0"/>
              </a:spcAft>
              <a:buClr>
                <a:schemeClr val="dk1"/>
              </a:buClr>
              <a:buSzPts val="1800"/>
              <a:buFont typeface="Arial"/>
              <a:buNone/>
            </a:pPr>
            <a:r>
              <a:t/>
            </a:r>
            <a:endParaRPr sz="1800"/>
          </a:p>
          <a:p>
            <a:pPr indent="0" lvl="0" marL="0" rtl="0" algn="l">
              <a:spcBef>
                <a:spcPts val="0"/>
              </a:spcBef>
              <a:spcAft>
                <a:spcPts val="0"/>
              </a:spcAft>
              <a:buClr>
                <a:schemeClr val="dk1"/>
              </a:buClr>
              <a:buSzPts val="1400"/>
              <a:buFont typeface="Arial"/>
              <a:buChar char="•"/>
            </a:pPr>
            <a:r>
              <a:rPr lang="en-US" sz="1400" u="sng">
                <a:solidFill>
                  <a:schemeClr val="hlink"/>
                </a:solidFill>
                <a:hlinkClick r:id="rId3"/>
              </a:rPr>
              <a:t>https://owasp.org/www-project-web-security-testing-guide/</a:t>
            </a:r>
            <a:endParaRPr sz="1400"/>
          </a:p>
          <a:p>
            <a:pPr indent="114300" lvl="0" marL="0" rtl="0" algn="l">
              <a:spcBef>
                <a:spcPts val="0"/>
              </a:spcBef>
              <a:spcAft>
                <a:spcPts val="0"/>
              </a:spcAft>
              <a:buClr>
                <a:schemeClr val="dk1"/>
              </a:buClr>
              <a:buSzPts val="1800"/>
              <a:buFont typeface="Arial"/>
              <a:buNone/>
            </a:pPr>
            <a:r>
              <a:t/>
            </a:r>
            <a:endParaRPr sz="1800"/>
          </a:p>
          <a:p>
            <a:pPr indent="114300" lvl="0" marL="0" rtl="0" algn="l">
              <a:spcBef>
                <a:spcPts val="0"/>
              </a:spcBef>
              <a:spcAft>
                <a:spcPts val="0"/>
              </a:spcAft>
              <a:buClr>
                <a:schemeClr val="dk1"/>
              </a:buClr>
              <a:buSzPts val="1800"/>
              <a:buFont typeface="Arial"/>
              <a:buNone/>
            </a:pPr>
            <a:r>
              <a:t/>
            </a:r>
            <a:endParaRPr sz="1800"/>
          </a:p>
        </p:txBody>
      </p:sp>
      <p:sp>
        <p:nvSpPr>
          <p:cNvPr id="274" name="Google Shape;274;p36"/>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OWASP Web Testing Guide</a:t>
            </a:r>
            <a:endParaRPr/>
          </a:p>
        </p:txBody>
      </p:sp>
      <p:pic>
        <p:nvPicPr>
          <p:cNvPr descr="Typical SDLC Testing Workflow" id="275" name="Google Shape;275;p36"/>
          <p:cNvPicPr preferRelativeResize="0"/>
          <p:nvPr/>
        </p:nvPicPr>
        <p:blipFill rotWithShape="1">
          <a:blip r:embed="rId4">
            <a:alphaModFix/>
          </a:blip>
          <a:srcRect b="0" l="0" r="5798" t="0"/>
          <a:stretch/>
        </p:blipFill>
        <p:spPr>
          <a:xfrm>
            <a:off x="5893882" y="921704"/>
            <a:ext cx="3110781" cy="368813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idx="1" type="body"/>
          </p:nvPr>
        </p:nvSpPr>
        <p:spPr>
          <a:xfrm>
            <a:off x="226548" y="921704"/>
            <a:ext cx="8516858" cy="3868009"/>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800"/>
              <a:buFont typeface="Arial"/>
              <a:buChar char="•"/>
            </a:pPr>
            <a:r>
              <a:rPr lang="en-US" sz="1800"/>
              <a:t>Web Application Testing Process</a:t>
            </a:r>
            <a:endParaRPr/>
          </a:p>
          <a:p>
            <a:pPr indent="-171450" lvl="1" marL="628650" rtl="0" algn="l">
              <a:lnSpc>
                <a:spcPct val="90000"/>
              </a:lnSpc>
              <a:spcBef>
                <a:spcPts val="0"/>
              </a:spcBef>
              <a:spcAft>
                <a:spcPts val="0"/>
              </a:spcAft>
              <a:buClr>
                <a:schemeClr val="dk1"/>
              </a:buClr>
              <a:buSzPts val="1600"/>
              <a:buChar char="•"/>
            </a:pPr>
            <a:r>
              <a:rPr lang="en-US" sz="1600"/>
              <a:t>Broken up into 11-subcategory steps and 91 controls to test</a:t>
            </a:r>
            <a:endParaRPr/>
          </a:p>
          <a:p>
            <a:pPr indent="-171450" lvl="1" marL="628650" rtl="0" algn="l">
              <a:lnSpc>
                <a:spcPct val="90000"/>
              </a:lnSpc>
              <a:spcBef>
                <a:spcPts val="0"/>
              </a:spcBef>
              <a:spcAft>
                <a:spcPts val="0"/>
              </a:spcAft>
              <a:buClr>
                <a:schemeClr val="dk1"/>
              </a:buClr>
              <a:buSzPts val="1600"/>
              <a:buChar char="•"/>
            </a:pPr>
            <a:r>
              <a:rPr lang="en-US" sz="1600"/>
              <a:t>Very thorough and an excellent guide</a:t>
            </a:r>
            <a:endParaRPr/>
          </a:p>
          <a:p>
            <a:pPr indent="0" lvl="0" marL="0" rtl="0" algn="l">
              <a:lnSpc>
                <a:spcPct val="90000"/>
              </a:lnSpc>
              <a:spcBef>
                <a:spcPts val="0"/>
              </a:spcBef>
              <a:spcAft>
                <a:spcPts val="0"/>
              </a:spcAft>
              <a:buClr>
                <a:schemeClr val="dk1"/>
              </a:buClr>
              <a:buSzPts val="1800"/>
              <a:buFont typeface="Arial"/>
              <a:buChar char="•"/>
            </a:pPr>
            <a:r>
              <a:rPr lang="en-US" sz="1800"/>
              <a:t>Passive Testing:</a:t>
            </a:r>
            <a:endParaRPr/>
          </a:p>
          <a:p>
            <a:pPr indent="-342900" lvl="0" marL="801688" rtl="0" algn="l">
              <a:lnSpc>
                <a:spcPct val="90000"/>
              </a:lnSpc>
              <a:spcBef>
                <a:spcPts val="0"/>
              </a:spcBef>
              <a:spcAft>
                <a:spcPts val="0"/>
              </a:spcAft>
              <a:buClr>
                <a:schemeClr val="dk1"/>
              </a:buClr>
              <a:buSzPts val="1600"/>
              <a:buFont typeface="Arial"/>
              <a:buAutoNum type="arabicPeriod"/>
            </a:pPr>
            <a:r>
              <a:rPr b="0" lang="en-US" sz="1600"/>
              <a:t>Information Gathering</a:t>
            </a:r>
            <a:endParaRPr/>
          </a:p>
          <a:p>
            <a:pPr indent="-342900" lvl="0" marL="342900" rtl="0" algn="l">
              <a:lnSpc>
                <a:spcPct val="90000"/>
              </a:lnSpc>
              <a:spcBef>
                <a:spcPts val="0"/>
              </a:spcBef>
              <a:spcAft>
                <a:spcPts val="0"/>
              </a:spcAft>
              <a:buClr>
                <a:schemeClr val="dk1"/>
              </a:buClr>
              <a:buSzPts val="1800"/>
              <a:buChar char="•"/>
            </a:pPr>
            <a:r>
              <a:rPr lang="en-US" sz="1800"/>
              <a:t>Active Testing:</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Configuration and Deployment Management Testing</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Identity Management Testing</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Authentication Testing</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Authorization Testing</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Session Management Testing</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Input Validation Testing</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Testing for Error Handling</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Testing for Weak Cryptography</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Business Logic Testing</a:t>
            </a:r>
            <a:endParaRPr/>
          </a:p>
          <a:p>
            <a:pPr indent="-342900" lvl="0" marL="801688" rtl="0" algn="l">
              <a:lnSpc>
                <a:spcPct val="90000"/>
              </a:lnSpc>
              <a:spcBef>
                <a:spcPts val="0"/>
              </a:spcBef>
              <a:spcAft>
                <a:spcPts val="0"/>
              </a:spcAft>
              <a:buClr>
                <a:schemeClr val="dk1"/>
              </a:buClr>
              <a:buSzPts val="1600"/>
              <a:buFont typeface="Arial"/>
              <a:buAutoNum type="arabicPeriod" startAt="2"/>
            </a:pPr>
            <a:r>
              <a:rPr b="0" lang="en-US" sz="1600"/>
              <a:t>Client Side Testing</a:t>
            </a:r>
            <a:endParaRPr/>
          </a:p>
          <a:p>
            <a:pPr indent="114300" lvl="0" marL="0" rtl="0" algn="l">
              <a:lnSpc>
                <a:spcPct val="90000"/>
              </a:lnSpc>
              <a:spcBef>
                <a:spcPts val="0"/>
              </a:spcBef>
              <a:spcAft>
                <a:spcPts val="0"/>
              </a:spcAft>
              <a:buClr>
                <a:schemeClr val="dk1"/>
              </a:buClr>
              <a:buSzPts val="1800"/>
              <a:buFont typeface="Arial"/>
              <a:buNone/>
            </a:pPr>
            <a:r>
              <a:t/>
            </a:r>
            <a:endParaRPr sz="1800"/>
          </a:p>
          <a:p>
            <a:pPr indent="114300" lvl="0" marL="0" rtl="0" algn="l">
              <a:lnSpc>
                <a:spcPct val="90000"/>
              </a:lnSpc>
              <a:spcBef>
                <a:spcPts val="0"/>
              </a:spcBef>
              <a:spcAft>
                <a:spcPts val="0"/>
              </a:spcAft>
              <a:buClr>
                <a:schemeClr val="dk1"/>
              </a:buClr>
              <a:buSzPts val="1800"/>
              <a:buFont typeface="Arial"/>
              <a:buNone/>
            </a:pPr>
            <a:r>
              <a:t/>
            </a:r>
            <a:endParaRPr sz="1800"/>
          </a:p>
        </p:txBody>
      </p:sp>
      <p:sp>
        <p:nvSpPr>
          <p:cNvPr id="281" name="Google Shape;281;p37"/>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OWASP Web Testing Guide</a:t>
            </a:r>
            <a:endParaRPr/>
          </a:p>
        </p:txBody>
      </p:sp>
      <p:pic>
        <p:nvPicPr>
          <p:cNvPr id="282" name="Google Shape;282;p37"/>
          <p:cNvPicPr preferRelativeResize="0"/>
          <p:nvPr/>
        </p:nvPicPr>
        <p:blipFill rotWithShape="1">
          <a:blip r:embed="rId3">
            <a:alphaModFix/>
          </a:blip>
          <a:srcRect b="0" l="0" r="0" t="0"/>
          <a:stretch/>
        </p:blipFill>
        <p:spPr>
          <a:xfrm>
            <a:off x="5216434" y="3025981"/>
            <a:ext cx="3257006" cy="11331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idx="1" type="body"/>
          </p:nvPr>
        </p:nvSpPr>
        <p:spPr>
          <a:xfrm>
            <a:off x="227751" y="1303008"/>
            <a:ext cx="3637261" cy="2362025"/>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latin typeface="Arial"/>
                <a:ea typeface="Arial"/>
                <a:cs typeface="Arial"/>
                <a:sym typeface="Arial"/>
              </a:rPr>
              <a:t>Risk Scoring</a:t>
            </a:r>
            <a:endParaRPr/>
          </a:p>
          <a:p>
            <a:pPr indent="0" lvl="0" marL="0" rtl="0" algn="l">
              <a:spcBef>
                <a:spcPts val="0"/>
              </a:spcBef>
              <a:spcAft>
                <a:spcPts val="0"/>
              </a:spcAft>
              <a:buNone/>
            </a:pPr>
            <a:r>
              <a:rPr lang="en-US" sz="1400">
                <a:latin typeface="Arial"/>
                <a:ea typeface="Arial"/>
                <a:cs typeface="Arial"/>
                <a:sym typeface="Arial"/>
              </a:rPr>
              <a:t>Methodologies</a:t>
            </a:r>
            <a:endParaRPr/>
          </a:p>
          <a:p>
            <a:pPr indent="0" lvl="0" marL="0" rtl="0" algn="l">
              <a:spcBef>
                <a:spcPts val="0"/>
              </a:spcBef>
              <a:spcAft>
                <a:spcPts val="0"/>
              </a:spcAft>
              <a:buNone/>
            </a:pPr>
            <a:r>
              <a:rPr lang="en-US" sz="1400">
                <a:latin typeface="Arial"/>
                <a:ea typeface="Arial"/>
                <a:cs typeface="Arial"/>
                <a:sym typeface="Arial"/>
              </a:rPr>
              <a:t>Risk Definitions</a:t>
            </a:r>
            <a:endParaRPr/>
          </a:p>
          <a:p>
            <a:pPr indent="0" lvl="0" marL="0" rtl="0" algn="l">
              <a:spcBef>
                <a:spcPts val="0"/>
              </a:spcBef>
              <a:spcAft>
                <a:spcPts val="0"/>
              </a:spcAft>
              <a:buNone/>
            </a:pPr>
            <a:r>
              <a:rPr lang="en-US" sz="1400">
                <a:latin typeface="Arial"/>
                <a:ea typeface="Arial"/>
                <a:cs typeface="Arial"/>
                <a:sym typeface="Arial"/>
              </a:rPr>
              <a:t>CVSS</a:t>
            </a:r>
            <a:endParaRPr/>
          </a:p>
          <a:p>
            <a:pPr indent="0" lvl="0" marL="0" rtl="0" algn="l">
              <a:spcBef>
                <a:spcPts val="0"/>
              </a:spcBef>
              <a:spcAft>
                <a:spcPts val="0"/>
              </a:spcAft>
              <a:buNone/>
            </a:pPr>
            <a:r>
              <a:rPr lang="en-US" sz="1400">
                <a:latin typeface="Arial"/>
                <a:ea typeface="Arial"/>
                <a:cs typeface="Arial"/>
                <a:sym typeface="Arial"/>
              </a:rPr>
              <a:t>Examples</a:t>
            </a:r>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Font typeface="Arial"/>
              <a:buChar char="•"/>
            </a:pPr>
            <a:r>
              <a:rPr lang="en-US"/>
              <a:t>A critical difference that a penetration test has over regular vulnerability scanning is the prioritization of findings</a:t>
            </a:r>
            <a:endParaRPr/>
          </a:p>
          <a:p>
            <a:pPr indent="127000" lvl="0" marL="0" rtl="0" algn="l">
              <a:lnSpc>
                <a:spcPct val="90000"/>
              </a:lnSpc>
              <a:spcBef>
                <a:spcPts val="0"/>
              </a:spcBef>
              <a:spcAft>
                <a:spcPts val="0"/>
              </a:spcAft>
              <a:buClr>
                <a:schemeClr val="dk1"/>
              </a:buClr>
              <a:buSzPts val="2000"/>
              <a:buFont typeface="Arial"/>
              <a:buNone/>
            </a:pPr>
            <a:r>
              <a:t/>
            </a:r>
            <a:endParaRPr/>
          </a:p>
          <a:p>
            <a:pPr indent="0" lvl="0" marL="0" rtl="0" algn="l">
              <a:lnSpc>
                <a:spcPct val="90000"/>
              </a:lnSpc>
              <a:spcBef>
                <a:spcPts val="0"/>
              </a:spcBef>
              <a:spcAft>
                <a:spcPts val="0"/>
              </a:spcAft>
              <a:buClr>
                <a:schemeClr val="dk1"/>
              </a:buClr>
              <a:buSzPts val="2000"/>
              <a:buFont typeface="Arial"/>
              <a:buChar char="•"/>
            </a:pPr>
            <a:r>
              <a:rPr lang="en-US"/>
              <a:t>Testers need to be able to score and rank their findings</a:t>
            </a:r>
            <a:endParaRPr/>
          </a:p>
          <a:p>
            <a:pPr indent="127000" lvl="0" marL="0" rtl="0" algn="l">
              <a:lnSpc>
                <a:spcPct val="90000"/>
              </a:lnSpc>
              <a:spcBef>
                <a:spcPts val="0"/>
              </a:spcBef>
              <a:spcAft>
                <a:spcPts val="0"/>
              </a:spcAft>
              <a:buClr>
                <a:schemeClr val="dk1"/>
              </a:buClr>
              <a:buSzPts val="2000"/>
              <a:buFont typeface="Arial"/>
              <a:buNone/>
            </a:pPr>
            <a:r>
              <a:t/>
            </a:r>
            <a:endParaRPr/>
          </a:p>
          <a:p>
            <a:pPr indent="0" lvl="0" marL="0" rtl="0" algn="l">
              <a:lnSpc>
                <a:spcPct val="90000"/>
              </a:lnSpc>
              <a:spcBef>
                <a:spcPts val="0"/>
              </a:spcBef>
              <a:spcAft>
                <a:spcPts val="0"/>
              </a:spcAft>
              <a:buClr>
                <a:schemeClr val="dk1"/>
              </a:buClr>
              <a:buSzPts val="2000"/>
              <a:buFont typeface="Arial"/>
              <a:buChar char="•"/>
            </a:pPr>
            <a:r>
              <a:rPr lang="en-US"/>
              <a:t>Only possible if testers understand the exploit, have threat data, and can determine the impact to the organization</a:t>
            </a:r>
            <a:endParaRPr/>
          </a:p>
          <a:p>
            <a:pPr indent="127000" lvl="0" marL="0" rtl="0" algn="l">
              <a:lnSpc>
                <a:spcPct val="90000"/>
              </a:lnSpc>
              <a:spcBef>
                <a:spcPts val="0"/>
              </a:spcBef>
              <a:spcAft>
                <a:spcPts val="0"/>
              </a:spcAft>
              <a:buClr>
                <a:schemeClr val="dk1"/>
              </a:buClr>
              <a:buSzPts val="2000"/>
              <a:buFont typeface="Arial"/>
              <a:buNone/>
            </a:pPr>
            <a:r>
              <a:t/>
            </a:r>
            <a:endParaRPr/>
          </a:p>
          <a:p>
            <a:pPr indent="0" lvl="0" marL="0" rtl="0" algn="l">
              <a:lnSpc>
                <a:spcPct val="90000"/>
              </a:lnSpc>
              <a:spcBef>
                <a:spcPts val="0"/>
              </a:spcBef>
              <a:spcAft>
                <a:spcPts val="0"/>
              </a:spcAft>
              <a:buClr>
                <a:schemeClr val="dk1"/>
              </a:buClr>
              <a:buSzPts val="2000"/>
              <a:buFont typeface="Arial"/>
              <a:buChar char="•"/>
            </a:pPr>
            <a:r>
              <a:rPr lang="en-US"/>
              <a:t>Most methodologies include some form Risk Scoring</a:t>
            </a:r>
            <a:endParaRPr/>
          </a:p>
          <a:p>
            <a:pPr indent="127000" lvl="0" marL="0" rtl="0" algn="l">
              <a:lnSpc>
                <a:spcPct val="90000"/>
              </a:lnSpc>
              <a:spcBef>
                <a:spcPts val="0"/>
              </a:spcBef>
              <a:spcAft>
                <a:spcPts val="0"/>
              </a:spcAft>
              <a:buClr>
                <a:schemeClr val="dk1"/>
              </a:buClr>
              <a:buSzPts val="2000"/>
              <a:buFont typeface="Arial"/>
              <a:buNone/>
            </a:pPr>
            <a:r>
              <a:t/>
            </a:r>
            <a:endParaRPr/>
          </a:p>
          <a:p>
            <a:pPr indent="0" lvl="0" marL="0" rtl="0" algn="l">
              <a:lnSpc>
                <a:spcPct val="90000"/>
              </a:lnSpc>
              <a:spcBef>
                <a:spcPts val="0"/>
              </a:spcBef>
              <a:spcAft>
                <a:spcPts val="0"/>
              </a:spcAft>
              <a:buClr>
                <a:schemeClr val="dk1"/>
              </a:buClr>
              <a:buSzPts val="2000"/>
              <a:buFont typeface="Arial"/>
              <a:buChar char="•"/>
            </a:pPr>
            <a:r>
              <a:rPr lang="en-US"/>
              <a:t>Next slides provide two examples of risk scoring</a:t>
            </a:r>
            <a:endParaRPr/>
          </a:p>
          <a:p>
            <a:pPr indent="-171450" lvl="1" marL="628650" rtl="0" algn="l">
              <a:lnSpc>
                <a:spcPct val="90000"/>
              </a:lnSpc>
              <a:spcBef>
                <a:spcPts val="0"/>
              </a:spcBef>
              <a:spcAft>
                <a:spcPts val="0"/>
              </a:spcAft>
              <a:buClr>
                <a:schemeClr val="dk1"/>
              </a:buClr>
              <a:buSzPts val="1800"/>
              <a:buChar char="•"/>
            </a:pPr>
            <a:r>
              <a:rPr lang="en-US"/>
              <a:t>CVSS – Risk is based on a vulnerability</a:t>
            </a:r>
            <a:endParaRPr/>
          </a:p>
          <a:p>
            <a:pPr indent="-171450" lvl="1" marL="628650" rtl="0" algn="l">
              <a:lnSpc>
                <a:spcPct val="90000"/>
              </a:lnSpc>
              <a:spcBef>
                <a:spcPts val="0"/>
              </a:spcBef>
              <a:spcAft>
                <a:spcPts val="0"/>
              </a:spcAft>
              <a:buClr>
                <a:schemeClr val="dk1"/>
              </a:buClr>
              <a:buSzPts val="1800"/>
              <a:buChar char="•"/>
            </a:pPr>
            <a:r>
              <a:rPr lang="en-US"/>
              <a:t>NIST - Risk is categorized by a specific threat event and impact</a:t>
            </a:r>
            <a:endParaRPr/>
          </a:p>
          <a:p>
            <a:pPr indent="-57150" lvl="1" marL="628650" rtl="0" algn="l">
              <a:lnSpc>
                <a:spcPct val="90000"/>
              </a:lnSpc>
              <a:spcBef>
                <a:spcPts val="0"/>
              </a:spcBef>
              <a:spcAft>
                <a:spcPts val="0"/>
              </a:spcAft>
              <a:buClr>
                <a:schemeClr val="dk1"/>
              </a:buClr>
              <a:buSzPts val="1800"/>
              <a:buNone/>
            </a:pPr>
            <a:r>
              <a:t/>
            </a:r>
            <a:endParaRPr/>
          </a:p>
        </p:txBody>
      </p:sp>
      <p:sp>
        <p:nvSpPr>
          <p:cNvPr id="294" name="Google Shape;294;p39"/>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Risk Scoring Methodologies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4"/>
          <p:cNvSpPr txBox="1"/>
          <p:nvPr>
            <p:ph idx="1" type="body"/>
          </p:nvPr>
        </p:nvSpPr>
        <p:spPr>
          <a:xfrm>
            <a:off x="280411" y="950046"/>
            <a:ext cx="8572500" cy="36877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As an ethical hacker there are two opposite ways of solving problems:</a:t>
            </a:r>
            <a:endParaRPr/>
          </a:p>
          <a:p>
            <a:pPr indent="-342900" lvl="1" marL="800100" rtl="0" algn="l">
              <a:spcBef>
                <a:spcPts val="0"/>
              </a:spcBef>
              <a:spcAft>
                <a:spcPts val="0"/>
              </a:spcAft>
              <a:buClr>
                <a:schemeClr val="dk1"/>
              </a:buClr>
              <a:buSzPts val="1800"/>
              <a:buFont typeface="Arial"/>
              <a:buAutoNum type="arabicPeriod"/>
            </a:pPr>
            <a:r>
              <a:rPr lang="en-US"/>
              <a:t>Follow a defined strategy, be thorough, methodical, recording all data, maintaining organization, and improving your process to maximize efficiency</a:t>
            </a:r>
            <a:endParaRPr/>
          </a:p>
          <a:p>
            <a:pPr indent="-342900" lvl="1" marL="800100" rtl="0" algn="l">
              <a:spcBef>
                <a:spcPts val="0"/>
              </a:spcBef>
              <a:spcAft>
                <a:spcPts val="0"/>
              </a:spcAft>
              <a:buClr>
                <a:schemeClr val="dk1"/>
              </a:buClr>
              <a:buSzPts val="1800"/>
              <a:buFont typeface="Arial"/>
              <a:buAutoNum type="arabicPeriod"/>
            </a:pPr>
            <a:r>
              <a:rPr lang="en-US"/>
              <a:t>Experimenting, thinking outside the box, being pragmatic, flexible, break habits and don’t think like a traditional IT administrator or developer </a:t>
            </a:r>
            <a:endParaRPr/>
          </a:p>
          <a:p>
            <a:pPr indent="-44450" lvl="0" marL="171450" rtl="0" algn="l">
              <a:spcBef>
                <a:spcPts val="0"/>
              </a:spcBef>
              <a:spcAft>
                <a:spcPts val="0"/>
              </a:spcAft>
              <a:buClr>
                <a:schemeClr val="dk1"/>
              </a:buClr>
              <a:buSzPts val="2000"/>
              <a:buNone/>
            </a:pPr>
            <a:r>
              <a:t/>
            </a:r>
            <a:endParaRPr/>
          </a:p>
          <a:p>
            <a:pPr indent="-171450" lvl="0" marL="171450" rtl="0" algn="l">
              <a:spcBef>
                <a:spcPts val="0"/>
              </a:spcBef>
              <a:spcAft>
                <a:spcPts val="0"/>
              </a:spcAft>
              <a:buClr>
                <a:schemeClr val="dk1"/>
              </a:buClr>
              <a:buSzPts val="2000"/>
              <a:buChar char="•"/>
            </a:pPr>
            <a:r>
              <a:rPr lang="en-US"/>
              <a:t>You will need to utilize both simultaneously to be a successful penetration tester</a:t>
            </a:r>
            <a:endParaRPr/>
          </a:p>
          <a:p>
            <a:pPr indent="-44450" lvl="0" marL="171450" rtl="0" algn="l">
              <a:spcBef>
                <a:spcPts val="0"/>
              </a:spcBef>
              <a:spcAft>
                <a:spcPts val="0"/>
              </a:spcAft>
              <a:buClr>
                <a:schemeClr val="dk1"/>
              </a:buClr>
              <a:buSzPts val="2000"/>
              <a:buNone/>
            </a:pPr>
            <a:r>
              <a:t/>
            </a:r>
            <a:endParaRPr/>
          </a:p>
          <a:p>
            <a:pPr indent="-171450" lvl="0" marL="171450" rtl="0" algn="l">
              <a:spcBef>
                <a:spcPts val="0"/>
              </a:spcBef>
              <a:spcAft>
                <a:spcPts val="0"/>
              </a:spcAft>
              <a:buClr>
                <a:schemeClr val="dk1"/>
              </a:buClr>
              <a:buSzPts val="2000"/>
              <a:buChar char="•"/>
            </a:pPr>
            <a:r>
              <a:rPr lang="en-US"/>
              <a:t>Learning to think like an attacker so we can help protect our systems from the threats to our security!</a:t>
            </a:r>
            <a:endParaRPr/>
          </a:p>
          <a:p>
            <a:pPr indent="127000" lvl="0" marL="0" rtl="0" algn="l">
              <a:spcBef>
                <a:spcPts val="0"/>
              </a:spcBef>
              <a:spcAft>
                <a:spcPts val="0"/>
              </a:spcAft>
              <a:buClr>
                <a:schemeClr val="dk1"/>
              </a:buClr>
              <a:buSzPts val="2000"/>
              <a:buNone/>
            </a:pPr>
            <a:r>
              <a:t/>
            </a:r>
            <a:endParaRPr/>
          </a:p>
        </p:txBody>
      </p:sp>
      <p:sp>
        <p:nvSpPr>
          <p:cNvPr id="59" name="Google Shape;59;p4"/>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An Ethical Hacker Is…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idx="1" type="body"/>
          </p:nvPr>
        </p:nvSpPr>
        <p:spPr>
          <a:xfrm>
            <a:off x="287380" y="1891442"/>
            <a:ext cx="8473161" cy="312301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Font typeface="Arial"/>
              <a:buChar char="•"/>
            </a:pPr>
            <a:r>
              <a:rPr lang="en-US"/>
              <a:t>Methodology to score vulnerabilities from 1-10</a:t>
            </a:r>
            <a:endParaRPr/>
          </a:p>
          <a:p>
            <a:pPr indent="0" lvl="0" marL="0" rtl="0" algn="l">
              <a:spcBef>
                <a:spcPts val="0"/>
              </a:spcBef>
              <a:spcAft>
                <a:spcPts val="0"/>
              </a:spcAft>
              <a:buClr>
                <a:schemeClr val="dk1"/>
              </a:buClr>
              <a:buSzPts val="2000"/>
              <a:buFont typeface="Arial"/>
              <a:buChar char="•"/>
            </a:pPr>
            <a:r>
              <a:rPr lang="en-US"/>
              <a:t>Open industry standard and now on Revision 3.1</a:t>
            </a:r>
            <a:endParaRPr/>
          </a:p>
          <a:p>
            <a:pPr indent="0" lvl="0" marL="0" rtl="0" algn="l">
              <a:spcBef>
                <a:spcPts val="0"/>
              </a:spcBef>
              <a:spcAft>
                <a:spcPts val="0"/>
              </a:spcAft>
              <a:buClr>
                <a:schemeClr val="dk1"/>
              </a:buClr>
              <a:buSzPts val="2000"/>
              <a:buFont typeface="Arial"/>
              <a:buChar char="•"/>
            </a:pPr>
            <a:r>
              <a:rPr lang="en-US"/>
              <a:t>Provides valuable technical impact of a vulnerability </a:t>
            </a:r>
            <a:endParaRPr/>
          </a:p>
          <a:p>
            <a:pPr indent="-171450" lvl="1" marL="628650" rtl="0" algn="l">
              <a:spcBef>
                <a:spcPts val="0"/>
              </a:spcBef>
              <a:spcAft>
                <a:spcPts val="0"/>
              </a:spcAft>
              <a:buClr>
                <a:schemeClr val="dk1"/>
              </a:buClr>
              <a:buSzPts val="1800"/>
              <a:buChar char="•"/>
            </a:pPr>
            <a:r>
              <a:rPr lang="en-US"/>
              <a:t>but short of a risk score for the organization</a:t>
            </a:r>
            <a:endParaRPr/>
          </a:p>
          <a:p>
            <a:pPr indent="0" lvl="0" marL="0" rtl="0" algn="l">
              <a:spcBef>
                <a:spcPts val="0"/>
              </a:spcBef>
              <a:spcAft>
                <a:spcPts val="0"/>
              </a:spcAft>
              <a:buClr>
                <a:schemeClr val="dk1"/>
              </a:buClr>
              <a:buSzPts val="2000"/>
              <a:buFont typeface="Arial"/>
              <a:buChar char="•"/>
            </a:pPr>
            <a:r>
              <a:rPr lang="en-US"/>
              <a:t>Almost all published CVEs have a raw impact score based on CVSS</a:t>
            </a:r>
            <a:endParaRPr/>
          </a:p>
          <a:p>
            <a:pPr indent="-57150" lvl="1" marL="628650" rtl="0" algn="l">
              <a:spcBef>
                <a:spcPts val="0"/>
              </a:spcBef>
              <a:spcAft>
                <a:spcPts val="0"/>
              </a:spcAft>
              <a:buClr>
                <a:schemeClr val="dk1"/>
              </a:buClr>
              <a:buSzPts val="1800"/>
              <a:buNone/>
            </a:pPr>
            <a:r>
              <a:t/>
            </a:r>
            <a:endParaRPr/>
          </a:p>
          <a:p>
            <a:pPr indent="0" lvl="0" marL="0" rtl="0" algn="l">
              <a:spcBef>
                <a:spcPts val="0"/>
              </a:spcBef>
              <a:spcAft>
                <a:spcPts val="0"/>
              </a:spcAft>
              <a:buClr>
                <a:schemeClr val="dk1"/>
              </a:buClr>
              <a:buSzPts val="2000"/>
              <a:buFont typeface="Arial"/>
              <a:buChar char="•"/>
            </a:pPr>
            <a:r>
              <a:rPr lang="en-US" u="sng">
                <a:solidFill>
                  <a:schemeClr val="hlink"/>
                </a:solidFill>
                <a:hlinkClick r:id="rId3"/>
              </a:rPr>
              <a:t>https://www.first.org/cvss/v3-1/cvss-v31-user-guide_r1.pdf</a:t>
            </a:r>
            <a:endParaRPr/>
          </a:p>
          <a:p>
            <a:pPr indent="127000" lvl="0" marL="0" rtl="0" algn="l">
              <a:spcBef>
                <a:spcPts val="0"/>
              </a:spcBef>
              <a:spcAft>
                <a:spcPts val="0"/>
              </a:spcAft>
              <a:buClr>
                <a:schemeClr val="dk1"/>
              </a:buClr>
              <a:buSzPts val="2000"/>
              <a:buFont typeface="Arial"/>
              <a:buNone/>
            </a:pPr>
            <a:r>
              <a:t/>
            </a:r>
            <a:endParaRPr/>
          </a:p>
        </p:txBody>
      </p:sp>
      <p:sp>
        <p:nvSpPr>
          <p:cNvPr id="300" name="Google Shape;300;p40"/>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CVSS</a:t>
            </a:r>
            <a:endParaRPr/>
          </a:p>
        </p:txBody>
      </p:sp>
      <p:pic>
        <p:nvPicPr>
          <p:cNvPr descr="Identity &amp; logo usage" id="301" name="Google Shape;301;p40"/>
          <p:cNvPicPr preferRelativeResize="0"/>
          <p:nvPr/>
        </p:nvPicPr>
        <p:blipFill rotWithShape="1">
          <a:blip r:embed="rId4">
            <a:alphaModFix/>
          </a:blip>
          <a:srcRect b="0" l="0" r="0" t="0"/>
          <a:stretch/>
        </p:blipFill>
        <p:spPr>
          <a:xfrm>
            <a:off x="4777898" y="815974"/>
            <a:ext cx="1864776" cy="932388"/>
          </a:xfrm>
          <a:prstGeom prst="rect">
            <a:avLst/>
          </a:prstGeom>
          <a:noFill/>
          <a:ln>
            <a:noFill/>
          </a:ln>
        </p:spPr>
      </p:pic>
      <p:pic>
        <p:nvPicPr>
          <p:cNvPr id="302" name="Google Shape;302;p40"/>
          <p:cNvPicPr preferRelativeResize="0"/>
          <p:nvPr/>
        </p:nvPicPr>
        <p:blipFill rotWithShape="1">
          <a:blip r:embed="rId5">
            <a:alphaModFix/>
          </a:blip>
          <a:srcRect b="0" l="0" r="0" t="0"/>
          <a:stretch/>
        </p:blipFill>
        <p:spPr>
          <a:xfrm>
            <a:off x="1787504" y="745032"/>
            <a:ext cx="1872278" cy="114641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idx="1" type="body"/>
          </p:nvPr>
        </p:nvSpPr>
        <p:spPr>
          <a:xfrm>
            <a:off x="287381" y="791919"/>
            <a:ext cx="8572840" cy="1615018"/>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Font typeface="Arial"/>
              <a:buChar char="•"/>
            </a:pPr>
            <a:r>
              <a:rPr lang="en-US"/>
              <a:t>Composed of three major parts</a:t>
            </a:r>
            <a:endParaRPr/>
          </a:p>
          <a:p>
            <a:pPr indent="-171450" lvl="1" marL="628650" rtl="0" algn="l">
              <a:lnSpc>
                <a:spcPct val="90000"/>
              </a:lnSpc>
              <a:spcBef>
                <a:spcPts val="0"/>
              </a:spcBef>
              <a:spcAft>
                <a:spcPts val="0"/>
              </a:spcAft>
              <a:buClr>
                <a:schemeClr val="dk1"/>
              </a:buClr>
              <a:buSzPts val="1800"/>
              <a:buChar char="•"/>
            </a:pPr>
            <a:r>
              <a:rPr lang="en-US"/>
              <a:t>Base Score – First. A raw impact score for the vulnerability</a:t>
            </a:r>
            <a:endParaRPr/>
          </a:p>
          <a:p>
            <a:pPr indent="-171450" lvl="1" marL="628650" rtl="0" algn="l">
              <a:lnSpc>
                <a:spcPct val="90000"/>
              </a:lnSpc>
              <a:spcBef>
                <a:spcPts val="0"/>
              </a:spcBef>
              <a:spcAft>
                <a:spcPts val="0"/>
              </a:spcAft>
              <a:buClr>
                <a:schemeClr val="dk1"/>
              </a:buClr>
              <a:buSzPts val="1800"/>
              <a:buChar char="•"/>
            </a:pPr>
            <a:r>
              <a:rPr lang="en-US"/>
              <a:t>Temporal Score – changes over time</a:t>
            </a:r>
            <a:endParaRPr/>
          </a:p>
          <a:p>
            <a:pPr indent="-171450" lvl="2" marL="1085850" rtl="0" algn="l">
              <a:lnSpc>
                <a:spcPct val="90000"/>
              </a:lnSpc>
              <a:spcBef>
                <a:spcPts val="0"/>
              </a:spcBef>
              <a:spcAft>
                <a:spcPts val="0"/>
              </a:spcAft>
              <a:buClr>
                <a:schemeClr val="dk1"/>
              </a:buClr>
              <a:buSzPts val="1600"/>
              <a:buChar char="•"/>
            </a:pPr>
            <a:r>
              <a:rPr lang="en-US"/>
              <a:t>Availability of exploits or patches</a:t>
            </a:r>
            <a:endParaRPr/>
          </a:p>
          <a:p>
            <a:pPr indent="-171450" lvl="1" marL="628650" rtl="0" algn="l">
              <a:lnSpc>
                <a:spcPct val="90000"/>
              </a:lnSpc>
              <a:spcBef>
                <a:spcPts val="0"/>
              </a:spcBef>
              <a:spcAft>
                <a:spcPts val="0"/>
              </a:spcAft>
              <a:buClr>
                <a:schemeClr val="dk1"/>
              </a:buClr>
              <a:buSzPts val="1800"/>
              <a:buChar char="•"/>
            </a:pPr>
            <a:r>
              <a:rPr lang="en-US"/>
              <a:t>Environmental Score – Helps to understand the impact of the vulnerable system to the organization</a:t>
            </a:r>
            <a:endParaRPr/>
          </a:p>
          <a:p>
            <a:pPr indent="127000" lvl="0" marL="0" rtl="0" algn="l">
              <a:lnSpc>
                <a:spcPct val="90000"/>
              </a:lnSpc>
              <a:spcBef>
                <a:spcPts val="0"/>
              </a:spcBef>
              <a:spcAft>
                <a:spcPts val="0"/>
              </a:spcAft>
              <a:buClr>
                <a:schemeClr val="dk1"/>
              </a:buClr>
              <a:buSzPts val="2000"/>
              <a:buFont typeface="Arial"/>
              <a:buNone/>
            </a:pPr>
            <a:r>
              <a:t/>
            </a:r>
            <a:endParaRPr/>
          </a:p>
        </p:txBody>
      </p:sp>
      <p:sp>
        <p:nvSpPr>
          <p:cNvPr id="308" name="Google Shape;308;p41"/>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CVSS</a:t>
            </a:r>
            <a:endParaRPr/>
          </a:p>
        </p:txBody>
      </p:sp>
      <p:grpSp>
        <p:nvGrpSpPr>
          <p:cNvPr id="309" name="Google Shape;309;p41"/>
          <p:cNvGrpSpPr/>
          <p:nvPr/>
        </p:nvGrpSpPr>
        <p:grpSpPr>
          <a:xfrm>
            <a:off x="244679" y="2385039"/>
            <a:ext cx="8654641" cy="2541553"/>
            <a:chOff x="280177" y="2385039"/>
            <a:chExt cx="8654641" cy="2541553"/>
          </a:xfrm>
        </p:grpSpPr>
        <p:grpSp>
          <p:nvGrpSpPr>
            <p:cNvPr id="310" name="Google Shape;310;p41"/>
            <p:cNvGrpSpPr/>
            <p:nvPr/>
          </p:nvGrpSpPr>
          <p:grpSpPr>
            <a:xfrm>
              <a:off x="280177" y="2388501"/>
              <a:ext cx="4117095" cy="2538091"/>
              <a:chOff x="3659048" y="3240133"/>
              <a:chExt cx="4117095" cy="2538091"/>
            </a:xfrm>
          </p:grpSpPr>
          <p:sp>
            <p:nvSpPr>
              <p:cNvPr id="311" name="Google Shape;311;p41"/>
              <p:cNvSpPr/>
              <p:nvPr/>
            </p:nvSpPr>
            <p:spPr>
              <a:xfrm>
                <a:off x="3659048" y="3240133"/>
                <a:ext cx="4117095" cy="2538091"/>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Basic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Metric Group</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Exploitability Metrics		Impact Metrics</a:t>
                </a:r>
                <a:endParaRPr/>
              </a:p>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12" name="Google Shape;312;p41"/>
              <p:cNvSpPr/>
              <p:nvPr/>
            </p:nvSpPr>
            <p:spPr>
              <a:xfrm>
                <a:off x="3934168" y="4216012"/>
                <a:ext cx="1563554" cy="293167"/>
              </a:xfrm>
              <a:prstGeom prst="roundRect">
                <a:avLst>
                  <a:gd fmla="val 16667" name="adj"/>
                </a:avLst>
              </a:prstGeom>
              <a:solidFill>
                <a:srgbClr val="953734"/>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Attack Vector</a:t>
                </a:r>
                <a:endParaRPr/>
              </a:p>
            </p:txBody>
          </p:sp>
          <p:sp>
            <p:nvSpPr>
              <p:cNvPr id="313" name="Google Shape;313;p41"/>
              <p:cNvSpPr/>
              <p:nvPr/>
            </p:nvSpPr>
            <p:spPr>
              <a:xfrm>
                <a:off x="3934168" y="4577119"/>
                <a:ext cx="1563554" cy="293167"/>
              </a:xfrm>
              <a:prstGeom prst="roundRect">
                <a:avLst>
                  <a:gd fmla="val 16667" name="adj"/>
                </a:avLst>
              </a:prstGeom>
              <a:solidFill>
                <a:srgbClr val="953734"/>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Attack Complexity</a:t>
                </a:r>
                <a:endParaRPr/>
              </a:p>
            </p:txBody>
          </p:sp>
          <p:sp>
            <p:nvSpPr>
              <p:cNvPr id="314" name="Google Shape;314;p41"/>
              <p:cNvSpPr/>
              <p:nvPr/>
            </p:nvSpPr>
            <p:spPr>
              <a:xfrm>
                <a:off x="3934167" y="4952421"/>
                <a:ext cx="1563554" cy="293167"/>
              </a:xfrm>
              <a:prstGeom prst="roundRect">
                <a:avLst>
                  <a:gd fmla="val 16667" name="adj"/>
                </a:avLst>
              </a:prstGeom>
              <a:solidFill>
                <a:srgbClr val="953734"/>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Privileges Required</a:t>
                </a:r>
                <a:endParaRPr/>
              </a:p>
            </p:txBody>
          </p:sp>
          <p:sp>
            <p:nvSpPr>
              <p:cNvPr id="315" name="Google Shape;315;p41"/>
              <p:cNvSpPr/>
              <p:nvPr/>
            </p:nvSpPr>
            <p:spPr>
              <a:xfrm>
                <a:off x="3934166" y="5327966"/>
                <a:ext cx="1563554" cy="293167"/>
              </a:xfrm>
              <a:prstGeom prst="roundRect">
                <a:avLst>
                  <a:gd fmla="val 16667" name="adj"/>
                </a:avLst>
              </a:prstGeom>
              <a:solidFill>
                <a:srgbClr val="953734"/>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User Interaction</a:t>
                </a:r>
                <a:endParaRPr/>
              </a:p>
            </p:txBody>
          </p:sp>
          <p:sp>
            <p:nvSpPr>
              <p:cNvPr id="316" name="Google Shape;316;p41"/>
              <p:cNvSpPr/>
              <p:nvPr/>
            </p:nvSpPr>
            <p:spPr>
              <a:xfrm>
                <a:off x="6010165" y="4216012"/>
                <a:ext cx="1563554" cy="293167"/>
              </a:xfrm>
              <a:prstGeom prst="roundRect">
                <a:avLst>
                  <a:gd fmla="val 16667" name="adj"/>
                </a:avLst>
              </a:prstGeom>
              <a:solidFill>
                <a:srgbClr val="D99593"/>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Confidentiality Impact</a:t>
                </a:r>
                <a:endParaRPr/>
              </a:p>
            </p:txBody>
          </p:sp>
          <p:sp>
            <p:nvSpPr>
              <p:cNvPr id="317" name="Google Shape;317;p41"/>
              <p:cNvSpPr/>
              <p:nvPr/>
            </p:nvSpPr>
            <p:spPr>
              <a:xfrm>
                <a:off x="6010165" y="4577119"/>
                <a:ext cx="1563554" cy="293167"/>
              </a:xfrm>
              <a:prstGeom prst="roundRect">
                <a:avLst>
                  <a:gd fmla="val 16667" name="adj"/>
                </a:avLst>
              </a:prstGeom>
              <a:solidFill>
                <a:srgbClr val="D99593"/>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Integrity Impact</a:t>
                </a:r>
                <a:endParaRPr/>
              </a:p>
            </p:txBody>
          </p:sp>
          <p:sp>
            <p:nvSpPr>
              <p:cNvPr id="318" name="Google Shape;318;p41"/>
              <p:cNvSpPr/>
              <p:nvPr/>
            </p:nvSpPr>
            <p:spPr>
              <a:xfrm>
                <a:off x="6010164" y="4952421"/>
                <a:ext cx="1563554" cy="293167"/>
              </a:xfrm>
              <a:prstGeom prst="roundRect">
                <a:avLst>
                  <a:gd fmla="val 16667" name="adj"/>
                </a:avLst>
              </a:prstGeom>
              <a:solidFill>
                <a:srgbClr val="D99593"/>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Availability Impact</a:t>
                </a:r>
                <a:endParaRPr/>
              </a:p>
            </p:txBody>
          </p:sp>
          <p:sp>
            <p:nvSpPr>
              <p:cNvPr id="319" name="Google Shape;319;p41"/>
              <p:cNvSpPr/>
              <p:nvPr/>
            </p:nvSpPr>
            <p:spPr>
              <a:xfrm>
                <a:off x="6010163" y="5327966"/>
                <a:ext cx="1563554" cy="293167"/>
              </a:xfrm>
              <a:prstGeom prst="roundRect">
                <a:avLst>
                  <a:gd fmla="val 16667" name="adj"/>
                </a:avLst>
              </a:prstGeom>
              <a:solidFill>
                <a:srgbClr val="D99593"/>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User Interaction</a:t>
                </a:r>
                <a:endParaRPr/>
              </a:p>
            </p:txBody>
          </p:sp>
        </p:grpSp>
        <p:grpSp>
          <p:nvGrpSpPr>
            <p:cNvPr id="320" name="Google Shape;320;p41"/>
            <p:cNvGrpSpPr/>
            <p:nvPr/>
          </p:nvGrpSpPr>
          <p:grpSpPr>
            <a:xfrm>
              <a:off x="4418212" y="2385040"/>
              <a:ext cx="2247833" cy="2538091"/>
              <a:chOff x="3659048" y="3240133"/>
              <a:chExt cx="2247833" cy="2538091"/>
            </a:xfrm>
          </p:grpSpPr>
          <p:sp>
            <p:nvSpPr>
              <p:cNvPr id="321" name="Google Shape;321;p41"/>
              <p:cNvSpPr/>
              <p:nvPr/>
            </p:nvSpPr>
            <p:spPr>
              <a:xfrm>
                <a:off x="3659048" y="3240133"/>
                <a:ext cx="2247833" cy="2538091"/>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Temporal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Metric Group</a:t>
                </a:r>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22" name="Google Shape;322;p41"/>
              <p:cNvSpPr/>
              <p:nvPr/>
            </p:nvSpPr>
            <p:spPr>
              <a:xfrm>
                <a:off x="4001187" y="4238469"/>
                <a:ext cx="1563554" cy="293167"/>
              </a:xfrm>
              <a:prstGeom prst="roundRect">
                <a:avLst>
                  <a:gd fmla="val 16667" name="adj"/>
                </a:avLst>
              </a:prstGeom>
              <a:solidFill>
                <a:srgbClr val="C2D59B"/>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Exploit Code Maturity</a:t>
                </a:r>
                <a:endParaRPr/>
              </a:p>
            </p:txBody>
          </p:sp>
          <p:sp>
            <p:nvSpPr>
              <p:cNvPr id="323" name="Google Shape;323;p41"/>
              <p:cNvSpPr/>
              <p:nvPr/>
            </p:nvSpPr>
            <p:spPr>
              <a:xfrm>
                <a:off x="4001187" y="4599576"/>
                <a:ext cx="1563554" cy="293167"/>
              </a:xfrm>
              <a:prstGeom prst="roundRect">
                <a:avLst>
                  <a:gd fmla="val 16667" name="adj"/>
                </a:avLst>
              </a:prstGeom>
              <a:solidFill>
                <a:srgbClr val="C2D59B"/>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Remediation Level</a:t>
                </a:r>
                <a:endParaRPr/>
              </a:p>
            </p:txBody>
          </p:sp>
          <p:sp>
            <p:nvSpPr>
              <p:cNvPr id="324" name="Google Shape;324;p41"/>
              <p:cNvSpPr/>
              <p:nvPr/>
            </p:nvSpPr>
            <p:spPr>
              <a:xfrm>
                <a:off x="4001187" y="4974878"/>
                <a:ext cx="1563554" cy="293167"/>
              </a:xfrm>
              <a:prstGeom prst="roundRect">
                <a:avLst>
                  <a:gd fmla="val 16667" name="adj"/>
                </a:avLst>
              </a:prstGeom>
              <a:solidFill>
                <a:srgbClr val="C2D59B"/>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Report Confidence</a:t>
                </a:r>
                <a:endParaRPr/>
              </a:p>
            </p:txBody>
          </p:sp>
        </p:grpSp>
        <p:grpSp>
          <p:nvGrpSpPr>
            <p:cNvPr id="325" name="Google Shape;325;p41"/>
            <p:cNvGrpSpPr/>
            <p:nvPr/>
          </p:nvGrpSpPr>
          <p:grpSpPr>
            <a:xfrm>
              <a:off x="6686985" y="2385039"/>
              <a:ext cx="2247833" cy="2538091"/>
              <a:chOff x="4570612" y="2537440"/>
              <a:chExt cx="2247833" cy="2538091"/>
            </a:xfrm>
          </p:grpSpPr>
          <p:grpSp>
            <p:nvGrpSpPr>
              <p:cNvPr id="326" name="Google Shape;326;p41"/>
              <p:cNvGrpSpPr/>
              <p:nvPr/>
            </p:nvGrpSpPr>
            <p:grpSpPr>
              <a:xfrm>
                <a:off x="4570612" y="2537440"/>
                <a:ext cx="2247833" cy="2538091"/>
                <a:chOff x="3659048" y="3240133"/>
                <a:chExt cx="2247833" cy="2538091"/>
              </a:xfrm>
            </p:grpSpPr>
            <p:sp>
              <p:nvSpPr>
                <p:cNvPr id="327" name="Google Shape;327;p41"/>
                <p:cNvSpPr/>
                <p:nvPr/>
              </p:nvSpPr>
              <p:spPr>
                <a:xfrm>
                  <a:off x="3659048" y="3240133"/>
                  <a:ext cx="2247833" cy="2538091"/>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Environmental</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Metric Group</a:t>
                  </a:r>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28" name="Google Shape;328;p41"/>
                <p:cNvSpPr/>
                <p:nvPr/>
              </p:nvSpPr>
              <p:spPr>
                <a:xfrm>
                  <a:off x="3832388" y="4238469"/>
                  <a:ext cx="1943033" cy="293167"/>
                </a:xfrm>
                <a:prstGeom prst="roundRect">
                  <a:avLst>
                    <a:gd fmla="val 16667" name="adj"/>
                  </a:avLst>
                </a:prstGeom>
                <a:solidFill>
                  <a:srgbClr val="C5D8F1"/>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Confidentiality Requirement</a:t>
                  </a:r>
                  <a:endParaRPr/>
                </a:p>
              </p:txBody>
            </p:sp>
            <p:sp>
              <p:nvSpPr>
                <p:cNvPr id="329" name="Google Shape;329;p41"/>
                <p:cNvSpPr/>
                <p:nvPr/>
              </p:nvSpPr>
              <p:spPr>
                <a:xfrm>
                  <a:off x="3832388" y="4606673"/>
                  <a:ext cx="1943033" cy="293167"/>
                </a:xfrm>
                <a:prstGeom prst="roundRect">
                  <a:avLst>
                    <a:gd fmla="val 16667" name="adj"/>
                  </a:avLst>
                </a:prstGeom>
                <a:solidFill>
                  <a:srgbClr val="C5D8F1"/>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Integrity Requirement</a:t>
                  </a:r>
                  <a:endParaRPr/>
                </a:p>
              </p:txBody>
            </p:sp>
            <p:sp>
              <p:nvSpPr>
                <p:cNvPr id="330" name="Google Shape;330;p41"/>
                <p:cNvSpPr/>
                <p:nvPr/>
              </p:nvSpPr>
              <p:spPr>
                <a:xfrm>
                  <a:off x="3832388" y="4974878"/>
                  <a:ext cx="1943033" cy="293167"/>
                </a:xfrm>
                <a:prstGeom prst="roundRect">
                  <a:avLst>
                    <a:gd fmla="val 16667" name="adj"/>
                  </a:avLst>
                </a:prstGeom>
                <a:solidFill>
                  <a:srgbClr val="C5D8F1"/>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Availability Requirement</a:t>
                  </a:r>
                  <a:endParaRPr/>
                </a:p>
              </p:txBody>
            </p:sp>
          </p:grpSp>
          <p:sp>
            <p:nvSpPr>
              <p:cNvPr id="331" name="Google Shape;331;p41"/>
              <p:cNvSpPr/>
              <p:nvPr/>
            </p:nvSpPr>
            <p:spPr>
              <a:xfrm>
                <a:off x="4743952" y="4640390"/>
                <a:ext cx="1943033" cy="293167"/>
              </a:xfrm>
              <a:prstGeom prst="roundRect">
                <a:avLst>
                  <a:gd fmla="val 16667" name="adj"/>
                </a:avLst>
              </a:prstGeom>
              <a:solidFill>
                <a:srgbClr val="C5D8F1"/>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Modified Base Metrics</a:t>
                </a: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Font typeface="Arial"/>
              <a:buChar char="•"/>
            </a:pPr>
            <a:r>
              <a:rPr lang="en-US"/>
              <a:t>Apache Struts Vulnerability – CVE-2018-17766</a:t>
            </a:r>
            <a:endParaRPr/>
          </a:p>
          <a:p>
            <a:pPr indent="0" lvl="0" marL="0" rtl="0" algn="l">
              <a:spcBef>
                <a:spcPts val="0"/>
              </a:spcBef>
              <a:spcAft>
                <a:spcPts val="0"/>
              </a:spcAft>
              <a:buClr>
                <a:schemeClr val="dk1"/>
              </a:buClr>
              <a:buSzPts val="2000"/>
              <a:buFont typeface="Arial"/>
              <a:buChar char="•"/>
            </a:pPr>
            <a:r>
              <a:rPr lang="en-US" u="sng">
                <a:solidFill>
                  <a:schemeClr val="hlink"/>
                </a:solidFill>
                <a:hlinkClick r:id="rId3"/>
              </a:rPr>
              <a:t>https://www.cvedetails.com/cve/CVE-2018-11776/</a:t>
            </a:r>
            <a:endParaRPr/>
          </a:p>
          <a:p>
            <a:pPr indent="0" lvl="0" marL="0" rtl="0" algn="l">
              <a:spcBef>
                <a:spcPts val="0"/>
              </a:spcBef>
              <a:spcAft>
                <a:spcPts val="0"/>
              </a:spcAft>
              <a:buClr>
                <a:schemeClr val="dk1"/>
              </a:buClr>
              <a:buSzPts val="2000"/>
              <a:buFont typeface="Arial"/>
              <a:buChar char="•"/>
            </a:pPr>
            <a:r>
              <a:rPr lang="en-US"/>
              <a:t>A CVSS score ranged from 1 to 10</a:t>
            </a:r>
            <a:endParaRPr/>
          </a:p>
          <a:p>
            <a:pPr indent="0" lvl="0" marL="0" rtl="0" algn="l">
              <a:spcBef>
                <a:spcPts val="0"/>
              </a:spcBef>
              <a:spcAft>
                <a:spcPts val="0"/>
              </a:spcAft>
              <a:buClr>
                <a:schemeClr val="dk1"/>
              </a:buClr>
              <a:buSzPts val="2000"/>
              <a:buFont typeface="Arial"/>
              <a:buChar char="•"/>
            </a:pPr>
            <a:r>
              <a:rPr lang="en-US"/>
              <a:t>Can be expressed as a string to understand the score specifics</a:t>
            </a:r>
            <a:endParaRPr/>
          </a:p>
          <a:p>
            <a:pPr indent="-171450" lvl="1" marL="628650" rtl="0" algn="l">
              <a:spcBef>
                <a:spcPts val="0"/>
              </a:spcBef>
              <a:spcAft>
                <a:spcPts val="0"/>
              </a:spcAft>
              <a:buClr>
                <a:schemeClr val="dk1"/>
              </a:buClr>
              <a:buSzPts val="1800"/>
              <a:buChar char="•"/>
            </a:pPr>
            <a:r>
              <a:rPr lang="en-US"/>
              <a:t>Example: CVSS:3.1/AV:N/AC:M/PR:N/UI:N/S:U/C:H/I:H/A:H</a:t>
            </a:r>
            <a:endParaRPr/>
          </a:p>
          <a:p>
            <a:pPr indent="127000" lvl="0" marL="0" rtl="0" algn="l">
              <a:spcBef>
                <a:spcPts val="0"/>
              </a:spcBef>
              <a:spcAft>
                <a:spcPts val="0"/>
              </a:spcAft>
              <a:buClr>
                <a:schemeClr val="dk1"/>
              </a:buClr>
              <a:buSzPts val="2000"/>
              <a:buFont typeface="Arial"/>
              <a:buNone/>
            </a:pPr>
            <a:r>
              <a:t/>
            </a:r>
            <a:endParaRPr/>
          </a:p>
        </p:txBody>
      </p:sp>
      <p:sp>
        <p:nvSpPr>
          <p:cNvPr id="337" name="Google Shape;337;p42"/>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CVSS Example</a:t>
            </a:r>
            <a:endParaRPr/>
          </a:p>
        </p:txBody>
      </p:sp>
      <p:pic>
        <p:nvPicPr>
          <p:cNvPr id="338" name="Google Shape;338;p42"/>
          <p:cNvPicPr preferRelativeResize="0"/>
          <p:nvPr/>
        </p:nvPicPr>
        <p:blipFill rotWithShape="1">
          <a:blip r:embed="rId4">
            <a:alphaModFix/>
          </a:blip>
          <a:srcRect b="0" l="0" r="0" t="0"/>
          <a:stretch/>
        </p:blipFill>
        <p:spPr>
          <a:xfrm>
            <a:off x="370865" y="2571750"/>
            <a:ext cx="8055429" cy="2092951"/>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idx="1" type="body"/>
          </p:nvPr>
        </p:nvSpPr>
        <p:spPr>
          <a:xfrm>
            <a:off x="287381" y="921705"/>
            <a:ext cx="8856619"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800"/>
              <a:buFont typeface="Arial"/>
              <a:buChar char="•"/>
            </a:pPr>
            <a:r>
              <a:rPr lang="en-US" sz="1800" u="sng">
                <a:solidFill>
                  <a:schemeClr val="hlink"/>
                </a:solidFill>
                <a:hlinkClick r:id="rId3"/>
              </a:rPr>
              <a:t>https://www.first.org/cvss/calculator/3.1</a:t>
            </a:r>
            <a:endParaRPr sz="1800"/>
          </a:p>
          <a:p>
            <a:pPr indent="0" lvl="0" marL="0" rtl="0" algn="l">
              <a:spcBef>
                <a:spcPts val="0"/>
              </a:spcBef>
              <a:spcAft>
                <a:spcPts val="0"/>
              </a:spcAft>
              <a:buClr>
                <a:schemeClr val="dk1"/>
              </a:buClr>
              <a:buSzPts val="1800"/>
              <a:buFont typeface="Arial"/>
              <a:buChar char="•"/>
            </a:pPr>
            <a:r>
              <a:rPr lang="en-US" sz="1800"/>
              <a:t>Adding Temporal and Environmental data points can only reduce the score</a:t>
            </a:r>
            <a:endParaRPr/>
          </a:p>
          <a:p>
            <a:pPr indent="114300" lvl="0" marL="0" rtl="0" algn="l">
              <a:spcBef>
                <a:spcPts val="0"/>
              </a:spcBef>
              <a:spcAft>
                <a:spcPts val="0"/>
              </a:spcAft>
              <a:buClr>
                <a:schemeClr val="dk1"/>
              </a:buClr>
              <a:buSzPts val="1800"/>
              <a:buFont typeface="Arial"/>
              <a:buNone/>
            </a:pPr>
            <a:r>
              <a:t/>
            </a:r>
            <a:endParaRPr sz="1800"/>
          </a:p>
        </p:txBody>
      </p:sp>
      <p:sp>
        <p:nvSpPr>
          <p:cNvPr id="344" name="Google Shape;344;p43"/>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CVSS Calculator</a:t>
            </a:r>
            <a:endParaRPr/>
          </a:p>
        </p:txBody>
      </p:sp>
      <p:pic>
        <p:nvPicPr>
          <p:cNvPr id="345" name="Google Shape;345;p43"/>
          <p:cNvPicPr preferRelativeResize="0"/>
          <p:nvPr/>
        </p:nvPicPr>
        <p:blipFill rotWithShape="1">
          <a:blip r:embed="rId4">
            <a:alphaModFix/>
          </a:blip>
          <a:srcRect b="0" l="0" r="0" t="0"/>
          <a:stretch/>
        </p:blipFill>
        <p:spPr>
          <a:xfrm>
            <a:off x="499615" y="1599637"/>
            <a:ext cx="3192818" cy="326975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46" name="Google Shape;346;p43"/>
          <p:cNvPicPr preferRelativeResize="0"/>
          <p:nvPr/>
        </p:nvPicPr>
        <p:blipFill rotWithShape="1">
          <a:blip r:embed="rId5">
            <a:alphaModFix/>
          </a:blip>
          <a:srcRect b="0" l="0" r="0" t="0"/>
          <a:stretch/>
        </p:blipFill>
        <p:spPr>
          <a:xfrm>
            <a:off x="5142409" y="1559728"/>
            <a:ext cx="2309523" cy="326975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idx="1" type="body"/>
          </p:nvPr>
        </p:nvSpPr>
        <p:spPr>
          <a:xfrm>
            <a:off x="287381" y="1993981"/>
            <a:ext cx="3765476" cy="2615855"/>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None/>
            </a:pPr>
            <a:r>
              <a:rPr lang="en-US"/>
              <a:t>800-30: Guide for Conducting Risk Assessment</a:t>
            </a:r>
            <a:endParaRPr/>
          </a:p>
          <a:p>
            <a:pPr indent="127000" lvl="0" marL="0" rtl="0" algn="l">
              <a:spcBef>
                <a:spcPts val="0"/>
              </a:spcBef>
              <a:spcAft>
                <a:spcPts val="0"/>
              </a:spcAft>
              <a:buClr>
                <a:schemeClr val="dk1"/>
              </a:buClr>
              <a:buSzPts val="2000"/>
              <a:buFont typeface="Arial"/>
              <a:buNone/>
            </a:pPr>
            <a:r>
              <a:t/>
            </a:r>
            <a:endParaRPr/>
          </a:p>
          <a:p>
            <a:pPr indent="127000" lvl="0" marL="0" rtl="0" algn="l">
              <a:spcBef>
                <a:spcPts val="0"/>
              </a:spcBef>
              <a:spcAft>
                <a:spcPts val="0"/>
              </a:spcAft>
              <a:buClr>
                <a:schemeClr val="dk1"/>
              </a:buClr>
              <a:buSzPts val="2000"/>
              <a:buFont typeface="Arial"/>
              <a:buNone/>
            </a:pPr>
            <a:r>
              <a:t/>
            </a:r>
            <a:endParaRPr/>
          </a:p>
        </p:txBody>
      </p:sp>
      <p:sp>
        <p:nvSpPr>
          <p:cNvPr id="352" name="Google Shape;352;p44"/>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NIST</a:t>
            </a:r>
            <a:endParaRPr/>
          </a:p>
        </p:txBody>
      </p:sp>
      <p:pic>
        <p:nvPicPr>
          <p:cNvPr descr="NIST logo: blue | NIST" id="353" name="Google Shape;353;p44"/>
          <p:cNvPicPr preferRelativeResize="0"/>
          <p:nvPr/>
        </p:nvPicPr>
        <p:blipFill rotWithShape="1">
          <a:blip r:embed="rId3">
            <a:alphaModFix/>
          </a:blip>
          <a:srcRect b="0" l="0" r="0" t="0"/>
          <a:stretch/>
        </p:blipFill>
        <p:spPr>
          <a:xfrm>
            <a:off x="464361" y="1002232"/>
            <a:ext cx="2420180" cy="1079013"/>
          </a:xfrm>
          <a:prstGeom prst="rect">
            <a:avLst/>
          </a:prstGeom>
          <a:noFill/>
          <a:ln>
            <a:noFill/>
          </a:ln>
        </p:spPr>
      </p:pic>
      <p:pic>
        <p:nvPicPr>
          <p:cNvPr id="354" name="Google Shape;354;p44"/>
          <p:cNvPicPr preferRelativeResize="0"/>
          <p:nvPr/>
        </p:nvPicPr>
        <p:blipFill rotWithShape="1">
          <a:blip r:embed="rId4">
            <a:alphaModFix/>
          </a:blip>
          <a:srcRect b="0" l="0" r="0" t="0"/>
          <a:stretch/>
        </p:blipFill>
        <p:spPr>
          <a:xfrm>
            <a:off x="4813785" y="1002232"/>
            <a:ext cx="4103668" cy="3527077"/>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idx="1" type="body"/>
          </p:nvPr>
        </p:nvSpPr>
        <p:spPr>
          <a:xfrm>
            <a:off x="287381" y="772728"/>
            <a:ext cx="8572840" cy="3764438"/>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700"/>
              <a:buChar char="•"/>
            </a:pPr>
            <a:r>
              <a:rPr lang="en-US" sz="1700"/>
              <a:t>Likelihood of Threat Event Initiation or Occurrence</a:t>
            </a:r>
            <a:endParaRPr/>
          </a:p>
          <a:p>
            <a:pPr indent="-171450" lvl="1" marL="628650" rtl="0" algn="l">
              <a:lnSpc>
                <a:spcPct val="80000"/>
              </a:lnSpc>
              <a:spcBef>
                <a:spcPts val="0"/>
              </a:spcBef>
              <a:spcAft>
                <a:spcPts val="0"/>
              </a:spcAft>
              <a:buClr>
                <a:schemeClr val="dk1"/>
              </a:buClr>
              <a:buSzPts val="1530"/>
              <a:buChar char="•"/>
            </a:pPr>
            <a:r>
              <a:rPr lang="en-US" sz="1530"/>
              <a:t>How likely it is that the threat event will be initiated by an adversary or occur if it's a non-adversary </a:t>
            </a:r>
            <a:endParaRPr/>
          </a:p>
          <a:p>
            <a:pPr indent="-171450" lvl="2" marL="1085850" rtl="0" algn="l">
              <a:lnSpc>
                <a:spcPct val="80000"/>
              </a:lnSpc>
              <a:spcBef>
                <a:spcPts val="0"/>
              </a:spcBef>
              <a:spcAft>
                <a:spcPts val="0"/>
              </a:spcAft>
              <a:buClr>
                <a:schemeClr val="dk1"/>
              </a:buClr>
              <a:buSzPts val="1360"/>
              <a:buChar char="•"/>
            </a:pPr>
            <a:r>
              <a:rPr lang="en-US" sz="1360"/>
              <a:t>Examples: once a year; somewhat likely; almost certain; daily</a:t>
            </a:r>
            <a:endParaRPr/>
          </a:p>
          <a:p>
            <a:pPr indent="107950" lvl="0" marL="0" rtl="0" algn="l">
              <a:lnSpc>
                <a:spcPct val="80000"/>
              </a:lnSpc>
              <a:spcBef>
                <a:spcPts val="0"/>
              </a:spcBef>
              <a:spcAft>
                <a:spcPts val="0"/>
              </a:spcAft>
              <a:buClr>
                <a:schemeClr val="dk1"/>
              </a:buClr>
              <a:buSzPts val="1700"/>
              <a:buNone/>
            </a:pPr>
            <a:r>
              <a:t/>
            </a:r>
            <a:endParaRPr sz="1700"/>
          </a:p>
          <a:p>
            <a:pPr indent="0" lvl="0" marL="0" rtl="0" algn="l">
              <a:lnSpc>
                <a:spcPct val="80000"/>
              </a:lnSpc>
              <a:spcBef>
                <a:spcPts val="0"/>
              </a:spcBef>
              <a:spcAft>
                <a:spcPts val="0"/>
              </a:spcAft>
              <a:buClr>
                <a:schemeClr val="dk1"/>
              </a:buClr>
              <a:buSzPts val="1700"/>
              <a:buChar char="•"/>
            </a:pPr>
            <a:r>
              <a:rPr lang="en-US" sz="1700"/>
              <a:t>Likelihood of Threat Event Adverse Impact</a:t>
            </a:r>
            <a:endParaRPr/>
          </a:p>
          <a:p>
            <a:pPr indent="-171450" lvl="1" marL="628650" rtl="0" algn="l">
              <a:lnSpc>
                <a:spcPct val="80000"/>
              </a:lnSpc>
              <a:spcBef>
                <a:spcPts val="0"/>
              </a:spcBef>
              <a:spcAft>
                <a:spcPts val="0"/>
              </a:spcAft>
              <a:buClr>
                <a:schemeClr val="dk1"/>
              </a:buClr>
              <a:buSzPts val="1530"/>
              <a:buChar char="•"/>
            </a:pPr>
            <a:r>
              <a:rPr lang="en-US" sz="1530"/>
              <a:t>How likely it is that the threat event will be successful in harming the system or organization</a:t>
            </a:r>
            <a:endParaRPr/>
          </a:p>
          <a:p>
            <a:pPr indent="-171450" lvl="2" marL="1085850" rtl="0" algn="l">
              <a:lnSpc>
                <a:spcPct val="80000"/>
              </a:lnSpc>
              <a:spcBef>
                <a:spcPts val="0"/>
              </a:spcBef>
              <a:spcAft>
                <a:spcPts val="0"/>
              </a:spcAft>
              <a:buClr>
                <a:schemeClr val="dk1"/>
              </a:buClr>
              <a:buSzPts val="1360"/>
              <a:buChar char="•"/>
            </a:pPr>
            <a:r>
              <a:rPr lang="en-US" sz="1360"/>
              <a:t>Example: Almost certain; unlikely to be successful;</a:t>
            </a:r>
            <a:endParaRPr/>
          </a:p>
          <a:p>
            <a:pPr indent="107950" lvl="0" marL="0" rtl="0" algn="l">
              <a:lnSpc>
                <a:spcPct val="80000"/>
              </a:lnSpc>
              <a:spcBef>
                <a:spcPts val="0"/>
              </a:spcBef>
              <a:spcAft>
                <a:spcPts val="0"/>
              </a:spcAft>
              <a:buClr>
                <a:schemeClr val="dk1"/>
              </a:buClr>
              <a:buSzPts val="1700"/>
              <a:buNone/>
            </a:pPr>
            <a:r>
              <a:t/>
            </a:r>
            <a:endParaRPr sz="1700"/>
          </a:p>
          <a:p>
            <a:pPr indent="0" lvl="0" marL="0" rtl="0" algn="l">
              <a:lnSpc>
                <a:spcPct val="80000"/>
              </a:lnSpc>
              <a:spcBef>
                <a:spcPts val="0"/>
              </a:spcBef>
              <a:spcAft>
                <a:spcPts val="0"/>
              </a:spcAft>
              <a:buClr>
                <a:schemeClr val="dk1"/>
              </a:buClr>
              <a:buSzPts val="1700"/>
              <a:buChar char="•"/>
            </a:pPr>
            <a:r>
              <a:rPr lang="en-US" sz="1700"/>
              <a:t>Impact of Threat Event</a:t>
            </a:r>
            <a:endParaRPr/>
          </a:p>
          <a:p>
            <a:pPr indent="-171450" lvl="1" marL="628650" rtl="0" algn="l">
              <a:lnSpc>
                <a:spcPct val="80000"/>
              </a:lnSpc>
              <a:spcBef>
                <a:spcPts val="0"/>
              </a:spcBef>
              <a:spcAft>
                <a:spcPts val="0"/>
              </a:spcAft>
              <a:buClr>
                <a:schemeClr val="dk1"/>
              </a:buClr>
              <a:buSzPts val="1530"/>
              <a:buChar char="•"/>
            </a:pPr>
            <a:r>
              <a:rPr lang="en-US" sz="1530"/>
              <a:t>Measurement of how harmful the threat event would be</a:t>
            </a:r>
            <a:endParaRPr/>
          </a:p>
          <a:p>
            <a:pPr indent="-171450" lvl="2" marL="1085850" rtl="0" algn="l">
              <a:lnSpc>
                <a:spcPct val="80000"/>
              </a:lnSpc>
              <a:spcBef>
                <a:spcPts val="0"/>
              </a:spcBef>
              <a:spcAft>
                <a:spcPts val="0"/>
              </a:spcAft>
              <a:buClr>
                <a:schemeClr val="dk1"/>
              </a:buClr>
              <a:buSzPts val="1360"/>
              <a:buChar char="•"/>
            </a:pPr>
            <a:r>
              <a:rPr lang="en-US" sz="1360"/>
              <a:t>Example: Negligible; Catastrophic; $100,000+</a:t>
            </a:r>
            <a:endParaRPr/>
          </a:p>
          <a:p>
            <a:pPr indent="107950" lvl="0" marL="0" rtl="0" algn="l">
              <a:lnSpc>
                <a:spcPct val="80000"/>
              </a:lnSpc>
              <a:spcBef>
                <a:spcPts val="0"/>
              </a:spcBef>
              <a:spcAft>
                <a:spcPts val="0"/>
              </a:spcAft>
              <a:buClr>
                <a:schemeClr val="dk1"/>
              </a:buClr>
              <a:buSzPts val="1700"/>
              <a:buNone/>
            </a:pPr>
            <a:r>
              <a:t/>
            </a:r>
            <a:endParaRPr sz="1700"/>
          </a:p>
          <a:p>
            <a:pPr indent="0" lvl="0" marL="0" rtl="0" algn="l">
              <a:lnSpc>
                <a:spcPct val="80000"/>
              </a:lnSpc>
              <a:spcBef>
                <a:spcPts val="0"/>
              </a:spcBef>
              <a:spcAft>
                <a:spcPts val="0"/>
              </a:spcAft>
              <a:buClr>
                <a:schemeClr val="dk1"/>
              </a:buClr>
              <a:buSzPts val="1700"/>
              <a:buChar char="•"/>
            </a:pPr>
            <a:r>
              <a:rPr lang="en-US" sz="1700"/>
              <a:t>Risk</a:t>
            </a:r>
            <a:endParaRPr/>
          </a:p>
          <a:p>
            <a:pPr indent="-171450" lvl="1" marL="628650" rtl="0" algn="l">
              <a:lnSpc>
                <a:spcPct val="80000"/>
              </a:lnSpc>
              <a:spcBef>
                <a:spcPts val="0"/>
              </a:spcBef>
              <a:spcAft>
                <a:spcPts val="0"/>
              </a:spcAft>
              <a:buClr>
                <a:schemeClr val="dk1"/>
              </a:buClr>
              <a:buSzPts val="1530"/>
              <a:buFont typeface="Arial"/>
              <a:buChar char="•"/>
            </a:pPr>
            <a:r>
              <a:rPr lang="en-US" sz="1530"/>
              <a:t>The overall measure of a vulnerability that can get exploited by a threat event which will have an impact to an asset</a:t>
            </a:r>
            <a:endParaRPr/>
          </a:p>
          <a:p>
            <a:pPr indent="-171450" lvl="1" marL="628650" rtl="0" algn="l">
              <a:lnSpc>
                <a:spcPct val="80000"/>
              </a:lnSpc>
              <a:spcBef>
                <a:spcPts val="0"/>
              </a:spcBef>
              <a:spcAft>
                <a:spcPts val="0"/>
              </a:spcAft>
              <a:buClr>
                <a:schemeClr val="dk1"/>
              </a:buClr>
              <a:buSzPts val="1530"/>
              <a:buFont typeface="Arial"/>
              <a:buChar char="•"/>
            </a:pPr>
            <a:r>
              <a:rPr lang="en-US" sz="1530"/>
              <a:t>Can be quantitative or qualitative</a:t>
            </a:r>
            <a:endParaRPr/>
          </a:p>
          <a:p>
            <a:pPr indent="-171450" lvl="1" marL="628650" rtl="0" algn="l">
              <a:lnSpc>
                <a:spcPct val="80000"/>
              </a:lnSpc>
              <a:spcBef>
                <a:spcPts val="0"/>
              </a:spcBef>
              <a:spcAft>
                <a:spcPts val="0"/>
              </a:spcAft>
              <a:buClr>
                <a:schemeClr val="dk1"/>
              </a:buClr>
              <a:buSzPts val="1530"/>
              <a:buFont typeface="Arial"/>
              <a:buChar char="•"/>
            </a:pPr>
            <a:r>
              <a:rPr lang="en-US" sz="1530"/>
              <a:t>Used to help provide recommendations in a test report.</a:t>
            </a:r>
            <a:endParaRPr/>
          </a:p>
          <a:p>
            <a:pPr indent="-171450" lvl="1" marL="628650" rtl="0" algn="l">
              <a:lnSpc>
                <a:spcPct val="80000"/>
              </a:lnSpc>
              <a:spcBef>
                <a:spcPts val="0"/>
              </a:spcBef>
              <a:spcAft>
                <a:spcPts val="0"/>
              </a:spcAft>
              <a:buClr>
                <a:schemeClr val="dk1"/>
              </a:buClr>
              <a:buSzPts val="1530"/>
              <a:buFont typeface="Arial"/>
              <a:buChar char="•"/>
            </a:pPr>
            <a:r>
              <a:rPr lang="en-US" sz="1530"/>
              <a:t>Often expressed as negligible, low, moderate, high, critical</a:t>
            </a:r>
            <a:endParaRPr/>
          </a:p>
          <a:p>
            <a:pPr indent="107950" lvl="0" marL="0" rtl="0" algn="l">
              <a:lnSpc>
                <a:spcPct val="80000"/>
              </a:lnSpc>
              <a:spcBef>
                <a:spcPts val="0"/>
              </a:spcBef>
              <a:spcAft>
                <a:spcPts val="0"/>
              </a:spcAft>
              <a:buClr>
                <a:schemeClr val="dk1"/>
              </a:buClr>
              <a:buSzPts val="1700"/>
              <a:buFont typeface="Arial"/>
              <a:buNone/>
            </a:pPr>
            <a:r>
              <a:t/>
            </a:r>
            <a:endParaRPr sz="1700"/>
          </a:p>
        </p:txBody>
      </p:sp>
      <p:sp>
        <p:nvSpPr>
          <p:cNvPr id="361" name="Google Shape;361;p45"/>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Risk Vocabulary	</a:t>
            </a:r>
            <a:endParaRPr/>
          </a:p>
        </p:txBody>
      </p:sp>
      <p:sp>
        <p:nvSpPr>
          <p:cNvPr id="362" name="Google Shape;362;p45"/>
          <p:cNvSpPr txBox="1"/>
          <p:nvPr/>
        </p:nvSpPr>
        <p:spPr>
          <a:xfrm>
            <a:off x="396240" y="4439910"/>
            <a:ext cx="8351519" cy="400110"/>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2000" u="none" cap="none" strike="noStrike">
                <a:solidFill>
                  <a:schemeClr val="lt1"/>
                </a:solidFill>
                <a:latin typeface="Arial"/>
                <a:ea typeface="Arial"/>
                <a:cs typeface="Arial"/>
                <a:sym typeface="Arial"/>
              </a:rPr>
              <a:t>Risk = Impact + Likelihoods of (Initiation + Adverse Impact)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Likelihood and Risk</a:t>
            </a:r>
            <a:endParaRPr/>
          </a:p>
        </p:txBody>
      </p:sp>
      <p:sp>
        <p:nvSpPr>
          <p:cNvPr id="368" name="Google Shape;368;p46"/>
          <p:cNvSpPr/>
          <p:nvPr/>
        </p:nvSpPr>
        <p:spPr>
          <a:xfrm>
            <a:off x="848635" y="1403822"/>
            <a:ext cx="3070222" cy="2967881"/>
          </a:xfrm>
          <a:prstGeom prst="rect">
            <a:avLst/>
          </a:prstGeom>
          <a:gradFill>
            <a:gsLst>
              <a:gs pos="0">
                <a:srgbClr val="00B050"/>
              </a:gs>
              <a:gs pos="16000">
                <a:srgbClr val="00B050"/>
              </a:gs>
              <a:gs pos="62000">
                <a:srgbClr val="FFFF00"/>
              </a:gs>
              <a:gs pos="89000">
                <a:srgbClr val="FF0000"/>
              </a:gs>
              <a:gs pos="100000">
                <a:srgbClr val="FF0000"/>
              </a:gs>
            </a:gsLst>
            <a:lin ang="189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9" name="Google Shape;369;p46"/>
          <p:cNvSpPr txBox="1"/>
          <p:nvPr/>
        </p:nvSpPr>
        <p:spPr>
          <a:xfrm rot="-5400000">
            <a:off x="-1564156" y="2647183"/>
            <a:ext cx="39991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Likelihood of Threat Event Initiation/Occurrence</a:t>
            </a:r>
            <a:endParaRPr/>
          </a:p>
        </p:txBody>
      </p:sp>
      <p:sp>
        <p:nvSpPr>
          <p:cNvPr id="370" name="Google Shape;370;p46"/>
          <p:cNvSpPr txBox="1"/>
          <p:nvPr/>
        </p:nvSpPr>
        <p:spPr>
          <a:xfrm>
            <a:off x="572832" y="4646767"/>
            <a:ext cx="39991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Likelihood of Adverse Impact (Successful Harm)</a:t>
            </a:r>
            <a:endParaRPr/>
          </a:p>
        </p:txBody>
      </p:sp>
      <p:sp>
        <p:nvSpPr>
          <p:cNvPr id="371" name="Google Shape;371;p46"/>
          <p:cNvSpPr txBox="1"/>
          <p:nvPr/>
        </p:nvSpPr>
        <p:spPr>
          <a:xfrm>
            <a:off x="1313802" y="849064"/>
            <a:ext cx="213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Overall Likelihood</a:t>
            </a:r>
            <a:endParaRPr/>
          </a:p>
        </p:txBody>
      </p:sp>
      <p:sp>
        <p:nvSpPr>
          <p:cNvPr id="372" name="Google Shape;372;p46"/>
          <p:cNvSpPr txBox="1"/>
          <p:nvPr/>
        </p:nvSpPr>
        <p:spPr>
          <a:xfrm rot="-5400000">
            <a:off x="-705551" y="2698690"/>
            <a:ext cx="289751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Low 				 High</a:t>
            </a:r>
            <a:endParaRPr/>
          </a:p>
        </p:txBody>
      </p:sp>
      <p:sp>
        <p:nvSpPr>
          <p:cNvPr id="373" name="Google Shape;373;p46"/>
          <p:cNvSpPr txBox="1"/>
          <p:nvPr/>
        </p:nvSpPr>
        <p:spPr>
          <a:xfrm>
            <a:off x="934989" y="4355347"/>
            <a:ext cx="289751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Low 				 High</a:t>
            </a:r>
            <a:endParaRPr/>
          </a:p>
        </p:txBody>
      </p:sp>
      <p:sp>
        <p:nvSpPr>
          <p:cNvPr id="374" name="Google Shape;374;p46"/>
          <p:cNvSpPr txBox="1"/>
          <p:nvPr/>
        </p:nvSpPr>
        <p:spPr>
          <a:xfrm>
            <a:off x="832749" y="3813299"/>
            <a:ext cx="65749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Very Low</a:t>
            </a:r>
            <a:endParaRPr/>
          </a:p>
        </p:txBody>
      </p:sp>
      <p:sp>
        <p:nvSpPr>
          <p:cNvPr id="375" name="Google Shape;375;p46"/>
          <p:cNvSpPr txBox="1"/>
          <p:nvPr/>
        </p:nvSpPr>
        <p:spPr>
          <a:xfrm>
            <a:off x="1313802" y="3170110"/>
            <a:ext cx="97218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Low</a:t>
            </a:r>
            <a:endParaRPr/>
          </a:p>
        </p:txBody>
      </p:sp>
      <p:sp>
        <p:nvSpPr>
          <p:cNvPr id="376" name="Google Shape;376;p46"/>
          <p:cNvSpPr txBox="1"/>
          <p:nvPr/>
        </p:nvSpPr>
        <p:spPr>
          <a:xfrm>
            <a:off x="2086321" y="2313281"/>
            <a:ext cx="97218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Moderate</a:t>
            </a:r>
            <a:endParaRPr/>
          </a:p>
        </p:txBody>
      </p:sp>
      <p:sp>
        <p:nvSpPr>
          <p:cNvPr id="377" name="Google Shape;377;p46"/>
          <p:cNvSpPr txBox="1"/>
          <p:nvPr/>
        </p:nvSpPr>
        <p:spPr>
          <a:xfrm>
            <a:off x="2704724" y="1850380"/>
            <a:ext cx="97218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High</a:t>
            </a:r>
            <a:endParaRPr/>
          </a:p>
        </p:txBody>
      </p:sp>
      <p:sp>
        <p:nvSpPr>
          <p:cNvPr id="378" name="Google Shape;378;p46"/>
          <p:cNvSpPr txBox="1"/>
          <p:nvPr/>
        </p:nvSpPr>
        <p:spPr>
          <a:xfrm>
            <a:off x="3296248" y="1379299"/>
            <a:ext cx="65749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Very High</a:t>
            </a:r>
            <a:endParaRPr/>
          </a:p>
        </p:txBody>
      </p:sp>
      <p:cxnSp>
        <p:nvCxnSpPr>
          <p:cNvPr id="379" name="Google Shape;379;p46"/>
          <p:cNvCxnSpPr/>
          <p:nvPr/>
        </p:nvCxnSpPr>
        <p:spPr>
          <a:xfrm>
            <a:off x="751914" y="2140739"/>
            <a:ext cx="0" cy="1456617"/>
          </a:xfrm>
          <a:prstGeom prst="straightConnector1">
            <a:avLst/>
          </a:prstGeom>
          <a:noFill/>
          <a:ln cap="flat" cmpd="sng" w="25400">
            <a:solidFill>
              <a:schemeClr val="dk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80" name="Google Shape;380;p46"/>
          <p:cNvCxnSpPr/>
          <p:nvPr/>
        </p:nvCxnSpPr>
        <p:spPr>
          <a:xfrm rot="10800000">
            <a:off x="1660453" y="4520270"/>
            <a:ext cx="1459200" cy="0"/>
          </a:xfrm>
          <a:prstGeom prst="straightConnector1">
            <a:avLst/>
          </a:prstGeom>
          <a:noFill/>
          <a:ln cap="flat" cmpd="sng" w="25400">
            <a:solidFill>
              <a:schemeClr val="dk1"/>
            </a:solidFill>
            <a:prstDash val="solid"/>
            <a:round/>
            <a:headEnd len="med" w="med" type="triangle"/>
            <a:tailEnd len="med" w="med" type="triangle"/>
          </a:ln>
          <a:effectLst>
            <a:outerShdw blurRad="40000" rotWithShape="0" dir="5400000" dist="20000">
              <a:srgbClr val="000000">
                <a:alpha val="37647"/>
              </a:srgbClr>
            </a:outerShdw>
          </a:effectLst>
        </p:spPr>
      </p:cxnSp>
      <p:sp>
        <p:nvSpPr>
          <p:cNvPr id="381" name="Google Shape;381;p46"/>
          <p:cNvSpPr/>
          <p:nvPr/>
        </p:nvSpPr>
        <p:spPr>
          <a:xfrm>
            <a:off x="5522568" y="1425371"/>
            <a:ext cx="3070222" cy="2967881"/>
          </a:xfrm>
          <a:prstGeom prst="rect">
            <a:avLst/>
          </a:prstGeom>
          <a:gradFill>
            <a:gsLst>
              <a:gs pos="0">
                <a:srgbClr val="00B050"/>
              </a:gs>
              <a:gs pos="48000">
                <a:srgbClr val="FFFF00"/>
              </a:gs>
              <a:gs pos="89000">
                <a:srgbClr val="FF0000"/>
              </a:gs>
              <a:gs pos="100000">
                <a:srgbClr val="FF0000"/>
              </a:gs>
            </a:gsLst>
            <a:lin ang="19799999"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82" name="Google Shape;382;p46"/>
          <p:cNvSpPr txBox="1"/>
          <p:nvPr/>
        </p:nvSpPr>
        <p:spPr>
          <a:xfrm rot="-5400000">
            <a:off x="3186722" y="2647182"/>
            <a:ext cx="399916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Likelihood</a:t>
            </a:r>
            <a:endParaRPr/>
          </a:p>
        </p:txBody>
      </p:sp>
      <p:sp>
        <p:nvSpPr>
          <p:cNvPr id="383" name="Google Shape;383;p46"/>
          <p:cNvSpPr txBox="1"/>
          <p:nvPr/>
        </p:nvSpPr>
        <p:spPr>
          <a:xfrm>
            <a:off x="6338210" y="913906"/>
            <a:ext cx="213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Overall Risk</a:t>
            </a:r>
            <a:endParaRPr/>
          </a:p>
        </p:txBody>
      </p:sp>
      <p:sp>
        <p:nvSpPr>
          <p:cNvPr id="384" name="Google Shape;384;p46"/>
          <p:cNvSpPr txBox="1"/>
          <p:nvPr/>
        </p:nvSpPr>
        <p:spPr>
          <a:xfrm>
            <a:off x="5506682" y="3834848"/>
            <a:ext cx="65749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Very Low</a:t>
            </a:r>
            <a:endParaRPr/>
          </a:p>
        </p:txBody>
      </p:sp>
      <p:sp>
        <p:nvSpPr>
          <p:cNvPr id="385" name="Google Shape;385;p46"/>
          <p:cNvSpPr txBox="1"/>
          <p:nvPr/>
        </p:nvSpPr>
        <p:spPr>
          <a:xfrm>
            <a:off x="5878887" y="3418308"/>
            <a:ext cx="97218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Low</a:t>
            </a:r>
            <a:endParaRPr/>
          </a:p>
        </p:txBody>
      </p:sp>
      <p:sp>
        <p:nvSpPr>
          <p:cNvPr id="386" name="Google Shape;386;p46"/>
          <p:cNvSpPr txBox="1"/>
          <p:nvPr/>
        </p:nvSpPr>
        <p:spPr>
          <a:xfrm>
            <a:off x="6590841" y="2827327"/>
            <a:ext cx="97218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Moderate</a:t>
            </a:r>
            <a:endParaRPr/>
          </a:p>
        </p:txBody>
      </p:sp>
      <p:sp>
        <p:nvSpPr>
          <p:cNvPr id="387" name="Google Shape;387;p46"/>
          <p:cNvSpPr txBox="1"/>
          <p:nvPr/>
        </p:nvSpPr>
        <p:spPr>
          <a:xfrm>
            <a:off x="7230611" y="2288907"/>
            <a:ext cx="97218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High</a:t>
            </a:r>
            <a:endParaRPr/>
          </a:p>
        </p:txBody>
      </p:sp>
      <p:sp>
        <p:nvSpPr>
          <p:cNvPr id="388" name="Google Shape;388;p46"/>
          <p:cNvSpPr txBox="1"/>
          <p:nvPr/>
        </p:nvSpPr>
        <p:spPr>
          <a:xfrm>
            <a:off x="7970181" y="1425371"/>
            <a:ext cx="65749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Very High</a:t>
            </a:r>
            <a:endParaRPr/>
          </a:p>
        </p:txBody>
      </p:sp>
      <p:sp>
        <p:nvSpPr>
          <p:cNvPr id="389" name="Google Shape;389;p46"/>
          <p:cNvSpPr txBox="1"/>
          <p:nvPr/>
        </p:nvSpPr>
        <p:spPr>
          <a:xfrm>
            <a:off x="6338210" y="4578678"/>
            <a:ext cx="157055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Impact</a:t>
            </a:r>
            <a:endParaRPr/>
          </a:p>
        </p:txBody>
      </p:sp>
      <p:sp>
        <p:nvSpPr>
          <p:cNvPr id="390" name="Google Shape;390;p46"/>
          <p:cNvSpPr txBox="1"/>
          <p:nvPr/>
        </p:nvSpPr>
        <p:spPr>
          <a:xfrm rot="-5400000">
            <a:off x="3944128" y="2733874"/>
            <a:ext cx="289751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Low 				 High</a:t>
            </a:r>
            <a:endParaRPr/>
          </a:p>
        </p:txBody>
      </p:sp>
      <p:cxnSp>
        <p:nvCxnSpPr>
          <p:cNvPr id="391" name="Google Shape;391;p46"/>
          <p:cNvCxnSpPr/>
          <p:nvPr/>
        </p:nvCxnSpPr>
        <p:spPr>
          <a:xfrm>
            <a:off x="5401593" y="2175923"/>
            <a:ext cx="0" cy="1456617"/>
          </a:xfrm>
          <a:prstGeom prst="straightConnector1">
            <a:avLst/>
          </a:prstGeom>
          <a:noFill/>
          <a:ln cap="flat" cmpd="sng" w="25400">
            <a:solidFill>
              <a:schemeClr val="dk1"/>
            </a:solidFill>
            <a:prstDash val="solid"/>
            <a:round/>
            <a:headEnd len="med" w="med" type="triangle"/>
            <a:tailEnd len="med" w="med" type="triangle"/>
          </a:ln>
          <a:effectLst>
            <a:outerShdw blurRad="40000" rotWithShape="0" dir="5400000" dist="20000">
              <a:srgbClr val="000000">
                <a:alpha val="37647"/>
              </a:srgbClr>
            </a:outerShdw>
          </a:effectLst>
        </p:spPr>
      </p:cxnSp>
      <p:sp>
        <p:nvSpPr>
          <p:cNvPr id="392" name="Google Shape;392;p46"/>
          <p:cNvSpPr txBox="1"/>
          <p:nvPr/>
        </p:nvSpPr>
        <p:spPr>
          <a:xfrm>
            <a:off x="5639560" y="4379683"/>
            <a:ext cx="289751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Low 				 High</a:t>
            </a:r>
            <a:endParaRPr/>
          </a:p>
        </p:txBody>
      </p:sp>
      <p:cxnSp>
        <p:nvCxnSpPr>
          <p:cNvPr id="393" name="Google Shape;393;p46"/>
          <p:cNvCxnSpPr/>
          <p:nvPr/>
        </p:nvCxnSpPr>
        <p:spPr>
          <a:xfrm rot="10800000">
            <a:off x="6365024" y="4544606"/>
            <a:ext cx="1459200" cy="0"/>
          </a:xfrm>
          <a:prstGeom prst="straightConnector1">
            <a:avLst/>
          </a:prstGeom>
          <a:noFill/>
          <a:ln cap="flat" cmpd="sng" w="25400">
            <a:solidFill>
              <a:schemeClr val="dk1"/>
            </a:solidFill>
            <a:prstDash val="solid"/>
            <a:round/>
            <a:headEnd len="med" w="med" type="triangle"/>
            <a:tailEnd len="med" w="med" type="triangle"/>
          </a:ln>
          <a:effectLst>
            <a:outerShdw blurRad="40000" rotWithShape="0" dir="5400000" dist="20000">
              <a:srgbClr val="000000">
                <a:alpha val="37647"/>
              </a:srgbClr>
            </a:outerShdw>
          </a:effectLst>
        </p:spPr>
      </p:cxnSp>
      <p:sp>
        <p:nvSpPr>
          <p:cNvPr id="394" name="Google Shape;394;p46"/>
          <p:cNvSpPr txBox="1"/>
          <p:nvPr/>
        </p:nvSpPr>
        <p:spPr>
          <a:xfrm>
            <a:off x="6775269" y="4889276"/>
            <a:ext cx="241902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*Examples from NIST 800-30</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400"/>
              <a:buFont typeface="Arial"/>
              <a:buChar char="•"/>
            </a:pPr>
            <a:r>
              <a:rPr lang="en-US" sz="1400"/>
              <a:t>Target – A small local community e-commerce business, old version of Apache</a:t>
            </a:r>
            <a:endParaRPr/>
          </a:p>
          <a:p>
            <a:pPr indent="88900" lvl="0" marL="0" rtl="0" algn="l">
              <a:lnSpc>
                <a:spcPct val="80000"/>
              </a:lnSpc>
              <a:spcBef>
                <a:spcPts val="0"/>
              </a:spcBef>
              <a:spcAft>
                <a:spcPts val="0"/>
              </a:spcAft>
              <a:buClr>
                <a:schemeClr val="dk1"/>
              </a:buClr>
              <a:buSzPts val="1400"/>
              <a:buFont typeface="Arial"/>
              <a:buNone/>
            </a:pPr>
            <a:r>
              <a:t/>
            </a:r>
            <a:endParaRPr sz="1400"/>
          </a:p>
          <a:p>
            <a:pPr indent="0" lvl="0" marL="0" rtl="0" algn="l">
              <a:lnSpc>
                <a:spcPct val="80000"/>
              </a:lnSpc>
              <a:spcBef>
                <a:spcPts val="0"/>
              </a:spcBef>
              <a:spcAft>
                <a:spcPts val="0"/>
              </a:spcAft>
              <a:buClr>
                <a:schemeClr val="dk1"/>
              </a:buClr>
              <a:buSzPts val="1400"/>
              <a:buFont typeface="Arial"/>
              <a:buChar char="•"/>
            </a:pPr>
            <a:r>
              <a:rPr lang="en-US" sz="1400"/>
              <a:t>Threat Event – Integrity Loss by Deleting or Disrupting a Web Server (DoS)</a:t>
            </a:r>
            <a:endParaRPr/>
          </a:p>
          <a:p>
            <a:pPr indent="-171450" lvl="1" marL="628650" rtl="0" algn="l">
              <a:lnSpc>
                <a:spcPct val="80000"/>
              </a:lnSpc>
              <a:spcBef>
                <a:spcPts val="0"/>
              </a:spcBef>
              <a:spcAft>
                <a:spcPts val="0"/>
              </a:spcAft>
              <a:buClr>
                <a:schemeClr val="dk1"/>
              </a:buClr>
              <a:buSzPts val="1260"/>
              <a:buChar char="•"/>
            </a:pPr>
            <a:r>
              <a:rPr lang="en-US" sz="1260"/>
              <a:t>A threat actor tries to target specific flaws in a listening services to cause a DoS condition</a:t>
            </a:r>
            <a:endParaRPr/>
          </a:p>
          <a:p>
            <a:pPr indent="-171450" lvl="1" marL="628650" rtl="0" algn="l">
              <a:lnSpc>
                <a:spcPct val="80000"/>
              </a:lnSpc>
              <a:spcBef>
                <a:spcPts val="0"/>
              </a:spcBef>
              <a:spcAft>
                <a:spcPts val="0"/>
              </a:spcAft>
              <a:buClr>
                <a:schemeClr val="dk1"/>
              </a:buClr>
              <a:buSzPts val="1260"/>
              <a:buChar char="•"/>
            </a:pPr>
            <a:r>
              <a:rPr lang="en-US" sz="1260"/>
              <a:t>A threat actor also deface the site, also resulting in a loss of integrity and availability</a:t>
            </a:r>
            <a:endParaRPr/>
          </a:p>
          <a:p>
            <a:pPr indent="-171450" lvl="1" marL="628650" rtl="0" algn="l">
              <a:lnSpc>
                <a:spcPct val="80000"/>
              </a:lnSpc>
              <a:spcBef>
                <a:spcPts val="0"/>
              </a:spcBef>
              <a:spcAft>
                <a:spcPts val="0"/>
              </a:spcAft>
              <a:buClr>
                <a:schemeClr val="dk1"/>
              </a:buClr>
              <a:buSzPts val="1260"/>
              <a:buChar char="•"/>
            </a:pPr>
            <a:r>
              <a:rPr lang="en-US" sz="1260"/>
              <a:t>A threat actor may also gain access to sensitive or privileged information</a:t>
            </a:r>
            <a:endParaRPr/>
          </a:p>
          <a:p>
            <a:pPr indent="-91440" lvl="1" marL="628650" rtl="0" algn="l">
              <a:lnSpc>
                <a:spcPct val="80000"/>
              </a:lnSpc>
              <a:spcBef>
                <a:spcPts val="0"/>
              </a:spcBef>
              <a:spcAft>
                <a:spcPts val="0"/>
              </a:spcAft>
              <a:buClr>
                <a:schemeClr val="dk1"/>
              </a:buClr>
              <a:buSzPts val="1260"/>
              <a:buNone/>
            </a:pPr>
            <a:r>
              <a:t/>
            </a:r>
            <a:endParaRPr sz="1260"/>
          </a:p>
          <a:p>
            <a:pPr indent="0" lvl="0" marL="0" rtl="0" algn="l">
              <a:lnSpc>
                <a:spcPct val="80000"/>
              </a:lnSpc>
              <a:spcBef>
                <a:spcPts val="0"/>
              </a:spcBef>
              <a:spcAft>
                <a:spcPts val="0"/>
              </a:spcAft>
              <a:buClr>
                <a:schemeClr val="dk1"/>
              </a:buClr>
              <a:buSzPts val="1400"/>
              <a:buFont typeface="Arial"/>
              <a:buChar char="•"/>
            </a:pPr>
            <a:r>
              <a:rPr lang="en-US" sz="1400"/>
              <a:t>Likelihood of Initiation (adversarial)</a:t>
            </a:r>
            <a:endParaRPr/>
          </a:p>
          <a:p>
            <a:pPr indent="-171450" lvl="1" marL="628650" rtl="0" algn="l">
              <a:lnSpc>
                <a:spcPct val="80000"/>
              </a:lnSpc>
              <a:spcBef>
                <a:spcPts val="0"/>
              </a:spcBef>
              <a:spcAft>
                <a:spcPts val="0"/>
              </a:spcAft>
              <a:buClr>
                <a:schemeClr val="dk1"/>
              </a:buClr>
              <a:buSzPts val="1260"/>
              <a:buChar char="•"/>
            </a:pPr>
            <a:r>
              <a:rPr lang="en-US" sz="1260"/>
              <a:t>Logs show regular scans but not rarely seeing application errors</a:t>
            </a:r>
            <a:endParaRPr/>
          </a:p>
          <a:p>
            <a:pPr indent="-171450" lvl="1" marL="628650" rtl="0" algn="l">
              <a:lnSpc>
                <a:spcPct val="80000"/>
              </a:lnSpc>
              <a:spcBef>
                <a:spcPts val="0"/>
              </a:spcBef>
              <a:spcAft>
                <a:spcPts val="0"/>
              </a:spcAft>
              <a:buClr>
                <a:schemeClr val="dk1"/>
              </a:buClr>
              <a:buSzPts val="1260"/>
              <a:buChar char="•"/>
            </a:pPr>
            <a:r>
              <a:rPr lang="en-US" sz="1260"/>
              <a:t>Unlikely to initiate an event (</a:t>
            </a:r>
            <a:r>
              <a:rPr lang="en-US" sz="1260">
                <a:highlight>
                  <a:srgbClr val="00FF00"/>
                </a:highlight>
              </a:rPr>
              <a:t>Low</a:t>
            </a:r>
            <a:r>
              <a:rPr lang="en-US" sz="1260"/>
              <a:t>)</a:t>
            </a:r>
            <a:endParaRPr/>
          </a:p>
          <a:p>
            <a:pPr indent="-91440" lvl="1" marL="628650" rtl="0" algn="l">
              <a:lnSpc>
                <a:spcPct val="80000"/>
              </a:lnSpc>
              <a:spcBef>
                <a:spcPts val="0"/>
              </a:spcBef>
              <a:spcAft>
                <a:spcPts val="0"/>
              </a:spcAft>
              <a:buClr>
                <a:schemeClr val="dk1"/>
              </a:buClr>
              <a:buSzPts val="1260"/>
              <a:buNone/>
            </a:pPr>
            <a:r>
              <a:t/>
            </a:r>
            <a:endParaRPr sz="1260"/>
          </a:p>
          <a:p>
            <a:pPr indent="0" lvl="0" marL="0" rtl="0" algn="l">
              <a:lnSpc>
                <a:spcPct val="80000"/>
              </a:lnSpc>
              <a:spcBef>
                <a:spcPts val="0"/>
              </a:spcBef>
              <a:spcAft>
                <a:spcPts val="0"/>
              </a:spcAft>
              <a:buClr>
                <a:schemeClr val="dk1"/>
              </a:buClr>
              <a:buSzPts val="1400"/>
              <a:buFont typeface="Arial"/>
              <a:buChar char="•"/>
            </a:pPr>
            <a:r>
              <a:rPr lang="en-US" sz="1400"/>
              <a:t>Likelihood of Adverse Impact</a:t>
            </a:r>
            <a:endParaRPr/>
          </a:p>
          <a:p>
            <a:pPr indent="-171450" lvl="1" marL="628650" rtl="0" algn="l">
              <a:lnSpc>
                <a:spcPct val="80000"/>
              </a:lnSpc>
              <a:spcBef>
                <a:spcPts val="0"/>
              </a:spcBef>
              <a:spcAft>
                <a:spcPts val="0"/>
              </a:spcAft>
              <a:buClr>
                <a:schemeClr val="dk1"/>
              </a:buClr>
              <a:buSzPts val="1260"/>
              <a:buChar char="•"/>
            </a:pPr>
            <a:r>
              <a:rPr lang="en-US" sz="1260"/>
              <a:t>Running Apache from 2015, multiple known CVEs, including Apache Struts vulnerability</a:t>
            </a:r>
            <a:endParaRPr/>
          </a:p>
          <a:p>
            <a:pPr indent="-171450" lvl="1" marL="628650" rtl="0" algn="l">
              <a:lnSpc>
                <a:spcPct val="80000"/>
              </a:lnSpc>
              <a:spcBef>
                <a:spcPts val="0"/>
              </a:spcBef>
              <a:spcAft>
                <a:spcPts val="0"/>
              </a:spcAft>
              <a:buClr>
                <a:schemeClr val="dk1"/>
              </a:buClr>
              <a:buSzPts val="1260"/>
              <a:buChar char="•"/>
            </a:pPr>
            <a:r>
              <a:rPr lang="en-US" sz="1260"/>
              <a:t>Highly likely to have adverse impacts (</a:t>
            </a:r>
            <a:r>
              <a:rPr lang="en-US" sz="1260">
                <a:highlight>
                  <a:srgbClr val="FF9966"/>
                </a:highlight>
              </a:rPr>
              <a:t>High</a:t>
            </a:r>
            <a:r>
              <a:rPr lang="en-US" sz="1260"/>
              <a:t>)</a:t>
            </a:r>
            <a:endParaRPr/>
          </a:p>
          <a:p>
            <a:pPr indent="-91440" lvl="1" marL="628650" rtl="0" algn="l">
              <a:lnSpc>
                <a:spcPct val="80000"/>
              </a:lnSpc>
              <a:spcBef>
                <a:spcPts val="0"/>
              </a:spcBef>
              <a:spcAft>
                <a:spcPts val="0"/>
              </a:spcAft>
              <a:buClr>
                <a:schemeClr val="dk1"/>
              </a:buClr>
              <a:buSzPts val="1260"/>
              <a:buNone/>
            </a:pPr>
            <a:r>
              <a:t/>
            </a:r>
            <a:endParaRPr sz="1260"/>
          </a:p>
          <a:p>
            <a:pPr indent="0" lvl="0" marL="0" rtl="0" algn="l">
              <a:lnSpc>
                <a:spcPct val="80000"/>
              </a:lnSpc>
              <a:spcBef>
                <a:spcPts val="0"/>
              </a:spcBef>
              <a:spcAft>
                <a:spcPts val="0"/>
              </a:spcAft>
              <a:buClr>
                <a:schemeClr val="dk1"/>
              </a:buClr>
              <a:buSzPts val="1400"/>
              <a:buFont typeface="Arial"/>
              <a:buChar char="•"/>
            </a:pPr>
            <a:r>
              <a:rPr lang="en-US" sz="1400"/>
              <a:t>Impact</a:t>
            </a:r>
            <a:endParaRPr/>
          </a:p>
          <a:p>
            <a:pPr indent="-171450" lvl="1" marL="628650" rtl="0" algn="l">
              <a:lnSpc>
                <a:spcPct val="80000"/>
              </a:lnSpc>
              <a:spcBef>
                <a:spcPts val="0"/>
              </a:spcBef>
              <a:spcAft>
                <a:spcPts val="0"/>
              </a:spcAft>
              <a:buClr>
                <a:schemeClr val="dk1"/>
              </a:buClr>
              <a:buSzPts val="1260"/>
              <a:buChar char="•"/>
            </a:pPr>
            <a:r>
              <a:rPr lang="en-US" sz="1260"/>
              <a:t>DoS would mean downtime and loss of sales until service restarted and attack stopped</a:t>
            </a:r>
            <a:endParaRPr/>
          </a:p>
          <a:p>
            <a:pPr indent="-171450" lvl="1" marL="628650" rtl="0" algn="l">
              <a:lnSpc>
                <a:spcPct val="80000"/>
              </a:lnSpc>
              <a:spcBef>
                <a:spcPts val="0"/>
              </a:spcBef>
              <a:spcAft>
                <a:spcPts val="0"/>
              </a:spcAft>
              <a:buClr>
                <a:schemeClr val="dk1"/>
              </a:buClr>
              <a:buSzPts val="1260"/>
              <a:buChar char="•"/>
            </a:pPr>
            <a:r>
              <a:rPr lang="en-US" sz="1260"/>
              <a:t>High or severe adverse effects (</a:t>
            </a:r>
            <a:r>
              <a:rPr lang="en-US" sz="1260">
                <a:highlight>
                  <a:srgbClr val="FF9966"/>
                </a:highlight>
              </a:rPr>
              <a:t>High</a:t>
            </a:r>
            <a:r>
              <a:rPr lang="en-US" sz="1260"/>
              <a:t>)</a:t>
            </a:r>
            <a:endParaRPr/>
          </a:p>
          <a:p>
            <a:pPr indent="-171450" lvl="1" marL="628650" rtl="0" algn="l">
              <a:lnSpc>
                <a:spcPct val="80000"/>
              </a:lnSpc>
              <a:spcBef>
                <a:spcPts val="0"/>
              </a:spcBef>
              <a:spcAft>
                <a:spcPts val="0"/>
              </a:spcAft>
              <a:buClr>
                <a:schemeClr val="dk1"/>
              </a:buClr>
              <a:buSzPts val="1260"/>
              <a:buChar char="•"/>
            </a:pPr>
            <a:r>
              <a:rPr lang="en-US" sz="1260"/>
              <a:t>Other integrity or confidentiality impacts may elevate impact to Very High</a:t>
            </a:r>
            <a:endParaRPr/>
          </a:p>
          <a:p>
            <a:pPr indent="-91440" lvl="1" marL="628650" rtl="0" algn="l">
              <a:lnSpc>
                <a:spcPct val="80000"/>
              </a:lnSpc>
              <a:spcBef>
                <a:spcPts val="0"/>
              </a:spcBef>
              <a:spcAft>
                <a:spcPts val="0"/>
              </a:spcAft>
              <a:buClr>
                <a:schemeClr val="dk1"/>
              </a:buClr>
              <a:buSzPts val="1260"/>
              <a:buNone/>
            </a:pPr>
            <a:r>
              <a:t/>
            </a:r>
            <a:endParaRPr sz="1260"/>
          </a:p>
          <a:p>
            <a:pPr indent="0" lvl="0" marL="0" rtl="0" algn="l">
              <a:lnSpc>
                <a:spcPct val="80000"/>
              </a:lnSpc>
              <a:spcBef>
                <a:spcPts val="0"/>
              </a:spcBef>
              <a:spcAft>
                <a:spcPts val="0"/>
              </a:spcAft>
              <a:buClr>
                <a:schemeClr val="dk1"/>
              </a:buClr>
              <a:buSzPts val="1400"/>
              <a:buFont typeface="Arial"/>
              <a:buChar char="•"/>
            </a:pPr>
            <a:r>
              <a:rPr lang="en-US" sz="1400"/>
              <a:t>Risk – </a:t>
            </a:r>
            <a:r>
              <a:rPr lang="en-US" sz="1400">
                <a:highlight>
                  <a:srgbClr val="FFFF00"/>
                </a:highlight>
              </a:rPr>
              <a:t>Moderate</a:t>
            </a:r>
            <a:r>
              <a:rPr lang="en-US" sz="1400"/>
              <a:t> to </a:t>
            </a:r>
            <a:r>
              <a:rPr lang="en-US" sz="1400">
                <a:highlight>
                  <a:srgbClr val="FF9966"/>
                </a:highlight>
              </a:rPr>
              <a:t>High</a:t>
            </a:r>
            <a:endParaRPr/>
          </a:p>
          <a:p>
            <a:pPr indent="-91440" lvl="1" marL="628650" rtl="0" algn="l">
              <a:lnSpc>
                <a:spcPct val="80000"/>
              </a:lnSpc>
              <a:spcBef>
                <a:spcPts val="0"/>
              </a:spcBef>
              <a:spcAft>
                <a:spcPts val="0"/>
              </a:spcAft>
              <a:buClr>
                <a:schemeClr val="dk1"/>
              </a:buClr>
              <a:buSzPts val="1260"/>
              <a:buNone/>
            </a:pPr>
            <a:r>
              <a:t/>
            </a:r>
            <a:endParaRPr sz="1260"/>
          </a:p>
        </p:txBody>
      </p:sp>
      <p:sp>
        <p:nvSpPr>
          <p:cNvPr id="400" name="Google Shape;400;p47"/>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Risk Examples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8"/>
          <p:cNvSpPr txBox="1"/>
          <p:nvPr>
            <p:ph idx="1" type="body"/>
          </p:nvPr>
        </p:nvSpPr>
        <p:spPr>
          <a:xfrm>
            <a:off x="287381" y="921705"/>
            <a:ext cx="8572840" cy="3972512"/>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550"/>
              <a:buFont typeface="Arial"/>
              <a:buChar char="•"/>
            </a:pPr>
            <a:r>
              <a:rPr lang="en-US" sz="1550"/>
              <a:t>Target – A small local community e-commerce business</a:t>
            </a:r>
            <a:endParaRPr/>
          </a:p>
          <a:p>
            <a:pPr indent="98425" lvl="0" marL="0" rtl="0" algn="l">
              <a:lnSpc>
                <a:spcPct val="80000"/>
              </a:lnSpc>
              <a:spcBef>
                <a:spcPts val="0"/>
              </a:spcBef>
              <a:spcAft>
                <a:spcPts val="0"/>
              </a:spcAft>
              <a:buClr>
                <a:schemeClr val="dk1"/>
              </a:buClr>
              <a:buSzPts val="1550"/>
              <a:buFont typeface="Arial"/>
              <a:buNone/>
            </a:pPr>
            <a:r>
              <a:t/>
            </a:r>
            <a:endParaRPr sz="1550"/>
          </a:p>
          <a:p>
            <a:pPr indent="0" lvl="0" marL="0" rtl="0" algn="l">
              <a:lnSpc>
                <a:spcPct val="80000"/>
              </a:lnSpc>
              <a:spcBef>
                <a:spcPts val="0"/>
              </a:spcBef>
              <a:spcAft>
                <a:spcPts val="0"/>
              </a:spcAft>
              <a:buClr>
                <a:schemeClr val="dk1"/>
              </a:buClr>
              <a:buSzPts val="1550"/>
              <a:buFont typeface="Arial"/>
              <a:buChar char="•"/>
            </a:pPr>
            <a:r>
              <a:rPr lang="en-US" sz="1550"/>
              <a:t>Threat Event – Power Failure</a:t>
            </a:r>
            <a:endParaRPr/>
          </a:p>
          <a:p>
            <a:pPr indent="-171450" lvl="1" marL="628650" rtl="0" algn="l">
              <a:lnSpc>
                <a:spcPct val="80000"/>
              </a:lnSpc>
              <a:spcBef>
                <a:spcPts val="0"/>
              </a:spcBef>
              <a:spcAft>
                <a:spcPts val="0"/>
              </a:spcAft>
              <a:buClr>
                <a:schemeClr val="dk1"/>
              </a:buClr>
              <a:buSzPts val="1395"/>
              <a:buChar char="•"/>
            </a:pPr>
            <a:r>
              <a:rPr lang="en-US" sz="1395"/>
              <a:t>Loss of power to a server room, trigger system downtime and a DoS condition</a:t>
            </a:r>
            <a:endParaRPr/>
          </a:p>
          <a:p>
            <a:pPr indent="-82867" lvl="1" marL="628650" rtl="0" algn="l">
              <a:lnSpc>
                <a:spcPct val="80000"/>
              </a:lnSpc>
              <a:spcBef>
                <a:spcPts val="0"/>
              </a:spcBef>
              <a:spcAft>
                <a:spcPts val="0"/>
              </a:spcAft>
              <a:buClr>
                <a:schemeClr val="dk1"/>
              </a:buClr>
              <a:buSzPts val="1395"/>
              <a:buNone/>
            </a:pPr>
            <a:r>
              <a:t/>
            </a:r>
            <a:endParaRPr sz="1395"/>
          </a:p>
          <a:p>
            <a:pPr indent="0" lvl="0" marL="0" rtl="0" algn="l">
              <a:lnSpc>
                <a:spcPct val="80000"/>
              </a:lnSpc>
              <a:spcBef>
                <a:spcPts val="0"/>
              </a:spcBef>
              <a:spcAft>
                <a:spcPts val="0"/>
              </a:spcAft>
              <a:buClr>
                <a:schemeClr val="dk1"/>
              </a:buClr>
              <a:buSzPts val="1550"/>
              <a:buFont typeface="Arial"/>
              <a:buChar char="•"/>
            </a:pPr>
            <a:r>
              <a:rPr lang="en-US" sz="1550"/>
              <a:t>Likelihood of Occurrence (non-adversarial)</a:t>
            </a:r>
            <a:endParaRPr/>
          </a:p>
          <a:p>
            <a:pPr indent="-171450" lvl="1" marL="628650" rtl="0" algn="l">
              <a:lnSpc>
                <a:spcPct val="80000"/>
              </a:lnSpc>
              <a:spcBef>
                <a:spcPts val="0"/>
              </a:spcBef>
              <a:spcAft>
                <a:spcPts val="0"/>
              </a:spcAft>
              <a:buClr>
                <a:schemeClr val="dk1"/>
              </a:buClr>
              <a:buSzPts val="1395"/>
              <a:buChar char="•"/>
            </a:pPr>
            <a:r>
              <a:rPr lang="en-US" sz="1395"/>
              <a:t>Building has above ground cables surrounded by trees</a:t>
            </a:r>
            <a:endParaRPr/>
          </a:p>
          <a:p>
            <a:pPr indent="-171450" lvl="1" marL="628650" rtl="0" algn="l">
              <a:lnSpc>
                <a:spcPct val="80000"/>
              </a:lnSpc>
              <a:spcBef>
                <a:spcPts val="0"/>
              </a:spcBef>
              <a:spcAft>
                <a:spcPts val="0"/>
              </a:spcAft>
              <a:buClr>
                <a:schemeClr val="dk1"/>
              </a:buClr>
              <a:buSzPts val="1395"/>
              <a:buChar char="•"/>
            </a:pPr>
            <a:r>
              <a:rPr lang="en-US" sz="1395"/>
              <a:t>During bad storms (5-10 year) power loss is almost guaranteed</a:t>
            </a:r>
            <a:endParaRPr/>
          </a:p>
          <a:p>
            <a:pPr indent="-171450" lvl="1" marL="628650" rtl="0" algn="l">
              <a:lnSpc>
                <a:spcPct val="80000"/>
              </a:lnSpc>
              <a:spcBef>
                <a:spcPts val="0"/>
              </a:spcBef>
              <a:spcAft>
                <a:spcPts val="0"/>
              </a:spcAft>
              <a:buClr>
                <a:schemeClr val="dk1"/>
              </a:buClr>
              <a:buSzPts val="1395"/>
              <a:buChar char="•"/>
            </a:pPr>
            <a:r>
              <a:rPr lang="en-US" sz="1395"/>
              <a:t>Somewhat Likely (</a:t>
            </a:r>
            <a:r>
              <a:rPr lang="en-US" sz="1395">
                <a:highlight>
                  <a:srgbClr val="FFFF00"/>
                </a:highlight>
              </a:rPr>
              <a:t>Moderate</a:t>
            </a:r>
            <a:r>
              <a:rPr lang="en-US" sz="1395"/>
              <a:t>)</a:t>
            </a:r>
            <a:endParaRPr/>
          </a:p>
          <a:p>
            <a:pPr indent="-82867" lvl="1" marL="628650" rtl="0" algn="l">
              <a:lnSpc>
                <a:spcPct val="80000"/>
              </a:lnSpc>
              <a:spcBef>
                <a:spcPts val="0"/>
              </a:spcBef>
              <a:spcAft>
                <a:spcPts val="0"/>
              </a:spcAft>
              <a:buClr>
                <a:schemeClr val="dk1"/>
              </a:buClr>
              <a:buSzPts val="1395"/>
              <a:buNone/>
            </a:pPr>
            <a:r>
              <a:t/>
            </a:r>
            <a:endParaRPr sz="1395"/>
          </a:p>
          <a:p>
            <a:pPr indent="0" lvl="0" marL="0" rtl="0" algn="l">
              <a:lnSpc>
                <a:spcPct val="80000"/>
              </a:lnSpc>
              <a:spcBef>
                <a:spcPts val="0"/>
              </a:spcBef>
              <a:spcAft>
                <a:spcPts val="0"/>
              </a:spcAft>
              <a:buClr>
                <a:schemeClr val="dk1"/>
              </a:buClr>
              <a:buSzPts val="1550"/>
              <a:buFont typeface="Arial"/>
              <a:buChar char="•"/>
            </a:pPr>
            <a:r>
              <a:rPr lang="en-US" sz="1550"/>
              <a:t>Likelihood of Adverse Impact</a:t>
            </a:r>
            <a:endParaRPr/>
          </a:p>
          <a:p>
            <a:pPr indent="-171450" lvl="1" marL="628650" rtl="0" algn="l">
              <a:lnSpc>
                <a:spcPct val="80000"/>
              </a:lnSpc>
              <a:spcBef>
                <a:spcPts val="0"/>
              </a:spcBef>
              <a:spcAft>
                <a:spcPts val="0"/>
              </a:spcAft>
              <a:buClr>
                <a:schemeClr val="dk1"/>
              </a:buClr>
              <a:buSzPts val="1395"/>
              <a:buChar char="•"/>
            </a:pPr>
            <a:r>
              <a:rPr lang="en-US" sz="1395"/>
              <a:t>Battery and automatic generator backup, up to 48 hours</a:t>
            </a:r>
            <a:endParaRPr/>
          </a:p>
          <a:p>
            <a:pPr indent="-171450" lvl="1" marL="628650" rtl="0" algn="l">
              <a:lnSpc>
                <a:spcPct val="80000"/>
              </a:lnSpc>
              <a:spcBef>
                <a:spcPts val="0"/>
              </a:spcBef>
              <a:spcAft>
                <a:spcPts val="0"/>
              </a:spcAft>
              <a:buClr>
                <a:schemeClr val="dk1"/>
              </a:buClr>
              <a:buSzPts val="1395"/>
              <a:buChar char="•"/>
            </a:pPr>
            <a:r>
              <a:rPr lang="en-US" sz="1395"/>
              <a:t>Power loss would have to be prolonged</a:t>
            </a:r>
            <a:endParaRPr/>
          </a:p>
          <a:p>
            <a:pPr indent="-171450" lvl="1" marL="628650" rtl="0" algn="l">
              <a:lnSpc>
                <a:spcPct val="80000"/>
              </a:lnSpc>
              <a:spcBef>
                <a:spcPts val="0"/>
              </a:spcBef>
              <a:spcAft>
                <a:spcPts val="0"/>
              </a:spcAft>
              <a:buClr>
                <a:schemeClr val="dk1"/>
              </a:buClr>
              <a:buSzPts val="1395"/>
              <a:buChar char="•"/>
            </a:pPr>
            <a:r>
              <a:rPr lang="en-US" sz="1395"/>
              <a:t>Not likely to have adverse impacts (</a:t>
            </a:r>
            <a:r>
              <a:rPr lang="en-US" sz="1395">
                <a:highlight>
                  <a:srgbClr val="00FF00"/>
                </a:highlight>
              </a:rPr>
              <a:t>Low</a:t>
            </a:r>
            <a:r>
              <a:rPr lang="en-US" sz="1395"/>
              <a:t>)</a:t>
            </a:r>
            <a:endParaRPr/>
          </a:p>
          <a:p>
            <a:pPr indent="-82867" lvl="1" marL="628650" rtl="0" algn="l">
              <a:lnSpc>
                <a:spcPct val="80000"/>
              </a:lnSpc>
              <a:spcBef>
                <a:spcPts val="0"/>
              </a:spcBef>
              <a:spcAft>
                <a:spcPts val="0"/>
              </a:spcAft>
              <a:buClr>
                <a:schemeClr val="dk1"/>
              </a:buClr>
              <a:buSzPts val="1395"/>
              <a:buNone/>
            </a:pPr>
            <a:r>
              <a:t/>
            </a:r>
            <a:endParaRPr sz="1395"/>
          </a:p>
          <a:p>
            <a:pPr indent="0" lvl="0" marL="0" rtl="0" algn="l">
              <a:lnSpc>
                <a:spcPct val="80000"/>
              </a:lnSpc>
              <a:spcBef>
                <a:spcPts val="0"/>
              </a:spcBef>
              <a:spcAft>
                <a:spcPts val="0"/>
              </a:spcAft>
              <a:buClr>
                <a:schemeClr val="dk1"/>
              </a:buClr>
              <a:buSzPts val="1550"/>
              <a:buFont typeface="Arial"/>
              <a:buChar char="•"/>
            </a:pPr>
            <a:r>
              <a:rPr lang="en-US" sz="1550"/>
              <a:t>Impact</a:t>
            </a:r>
            <a:endParaRPr/>
          </a:p>
          <a:p>
            <a:pPr indent="-171450" lvl="1" marL="628650" rtl="0" algn="l">
              <a:lnSpc>
                <a:spcPct val="80000"/>
              </a:lnSpc>
              <a:spcBef>
                <a:spcPts val="0"/>
              </a:spcBef>
              <a:spcAft>
                <a:spcPts val="0"/>
              </a:spcAft>
              <a:buClr>
                <a:schemeClr val="dk1"/>
              </a:buClr>
              <a:buSzPts val="1395"/>
              <a:buChar char="•"/>
            </a:pPr>
            <a:r>
              <a:rPr lang="en-US" sz="1395"/>
              <a:t>DoS would mean downtime and no sales</a:t>
            </a:r>
            <a:endParaRPr/>
          </a:p>
          <a:p>
            <a:pPr indent="-171450" lvl="1" marL="628650" rtl="0" algn="l">
              <a:lnSpc>
                <a:spcPct val="80000"/>
              </a:lnSpc>
              <a:spcBef>
                <a:spcPts val="0"/>
              </a:spcBef>
              <a:spcAft>
                <a:spcPts val="0"/>
              </a:spcAft>
              <a:buClr>
                <a:schemeClr val="dk1"/>
              </a:buClr>
              <a:buSzPts val="1395"/>
              <a:buChar char="•"/>
            </a:pPr>
            <a:r>
              <a:rPr lang="en-US" sz="1395"/>
              <a:t>When the community is hit with severe storms, e-commerce sales drop significantly anyway</a:t>
            </a:r>
            <a:endParaRPr/>
          </a:p>
          <a:p>
            <a:pPr indent="-171450" lvl="1" marL="628650" rtl="0" algn="l">
              <a:lnSpc>
                <a:spcPct val="80000"/>
              </a:lnSpc>
              <a:spcBef>
                <a:spcPts val="0"/>
              </a:spcBef>
              <a:spcAft>
                <a:spcPts val="0"/>
              </a:spcAft>
              <a:buClr>
                <a:schemeClr val="dk1"/>
              </a:buClr>
              <a:buSzPts val="1395"/>
              <a:buChar char="•"/>
            </a:pPr>
            <a:r>
              <a:rPr lang="en-US" sz="1395"/>
              <a:t>Limited impact to the business (</a:t>
            </a:r>
            <a:r>
              <a:rPr lang="en-US" sz="1395">
                <a:highlight>
                  <a:srgbClr val="00FF00"/>
                </a:highlight>
              </a:rPr>
              <a:t>Low</a:t>
            </a:r>
            <a:r>
              <a:rPr lang="en-US" sz="1395"/>
              <a:t>)</a:t>
            </a:r>
            <a:endParaRPr/>
          </a:p>
          <a:p>
            <a:pPr indent="-82867" lvl="1" marL="628650" rtl="0" algn="l">
              <a:lnSpc>
                <a:spcPct val="80000"/>
              </a:lnSpc>
              <a:spcBef>
                <a:spcPts val="0"/>
              </a:spcBef>
              <a:spcAft>
                <a:spcPts val="0"/>
              </a:spcAft>
              <a:buClr>
                <a:schemeClr val="dk1"/>
              </a:buClr>
              <a:buSzPts val="1395"/>
              <a:buNone/>
            </a:pPr>
            <a:r>
              <a:t/>
            </a:r>
            <a:endParaRPr sz="1395"/>
          </a:p>
          <a:p>
            <a:pPr indent="0" lvl="0" marL="0" rtl="0" algn="l">
              <a:lnSpc>
                <a:spcPct val="80000"/>
              </a:lnSpc>
              <a:spcBef>
                <a:spcPts val="0"/>
              </a:spcBef>
              <a:spcAft>
                <a:spcPts val="0"/>
              </a:spcAft>
              <a:buClr>
                <a:schemeClr val="dk1"/>
              </a:buClr>
              <a:buSzPts val="1550"/>
              <a:buFont typeface="Arial"/>
              <a:buChar char="•"/>
            </a:pPr>
            <a:r>
              <a:rPr lang="en-US" sz="1550"/>
              <a:t>Risk – </a:t>
            </a:r>
            <a:r>
              <a:rPr lang="en-US" sz="1550">
                <a:highlight>
                  <a:srgbClr val="00FF00"/>
                </a:highlight>
              </a:rPr>
              <a:t>Low</a:t>
            </a:r>
            <a:endParaRPr/>
          </a:p>
          <a:p>
            <a:pPr indent="-82867" lvl="1" marL="628650" rtl="0" algn="l">
              <a:lnSpc>
                <a:spcPct val="80000"/>
              </a:lnSpc>
              <a:spcBef>
                <a:spcPts val="0"/>
              </a:spcBef>
              <a:spcAft>
                <a:spcPts val="0"/>
              </a:spcAft>
              <a:buClr>
                <a:schemeClr val="dk1"/>
              </a:buClr>
              <a:buSzPts val="1395"/>
              <a:buNone/>
            </a:pPr>
            <a:r>
              <a:t/>
            </a:r>
            <a:endParaRPr sz="1395"/>
          </a:p>
        </p:txBody>
      </p:sp>
      <p:sp>
        <p:nvSpPr>
          <p:cNvPr id="406" name="Google Shape;406;p48"/>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Risk Examples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9"/>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Font typeface="Arial"/>
              <a:buChar char="•"/>
            </a:pPr>
            <a:r>
              <a:rPr lang="en-US"/>
              <a:t>Like selecting a Penetration Testing methodology, it depends on your target and test type</a:t>
            </a:r>
            <a:endParaRPr/>
          </a:p>
          <a:p>
            <a:pPr indent="0" lvl="0" marL="0" rtl="0" algn="l">
              <a:lnSpc>
                <a:spcPct val="90000"/>
              </a:lnSpc>
              <a:spcBef>
                <a:spcPts val="0"/>
              </a:spcBef>
              <a:spcAft>
                <a:spcPts val="0"/>
              </a:spcAft>
              <a:buClr>
                <a:schemeClr val="dk1"/>
              </a:buClr>
              <a:buSzPts val="2000"/>
              <a:buFont typeface="Arial"/>
              <a:buChar char="•"/>
            </a:pPr>
            <a:r>
              <a:rPr lang="en-US"/>
              <a:t>Understand what would be the most useful for the organization</a:t>
            </a:r>
            <a:endParaRPr/>
          </a:p>
          <a:p>
            <a:pPr indent="0" lvl="0" marL="0" rtl="0" algn="l">
              <a:lnSpc>
                <a:spcPct val="90000"/>
              </a:lnSpc>
              <a:spcBef>
                <a:spcPts val="0"/>
              </a:spcBef>
              <a:spcAft>
                <a:spcPts val="0"/>
              </a:spcAft>
              <a:buClr>
                <a:schemeClr val="dk1"/>
              </a:buClr>
              <a:buSzPts val="2000"/>
              <a:buFont typeface="Arial"/>
              <a:buChar char="•"/>
            </a:pPr>
            <a:r>
              <a:rPr lang="en-US"/>
              <a:t>The penetration test part of a specific process?</a:t>
            </a:r>
            <a:endParaRPr/>
          </a:p>
          <a:p>
            <a:pPr indent="-171450" lvl="1" marL="628650" rtl="0" algn="l">
              <a:lnSpc>
                <a:spcPct val="90000"/>
              </a:lnSpc>
              <a:spcBef>
                <a:spcPts val="0"/>
              </a:spcBef>
              <a:spcAft>
                <a:spcPts val="0"/>
              </a:spcAft>
              <a:buClr>
                <a:schemeClr val="dk1"/>
              </a:buClr>
              <a:buSzPts val="1800"/>
              <a:buChar char="•"/>
            </a:pPr>
            <a:r>
              <a:rPr lang="en-US"/>
              <a:t>Financial system audit and accreditation</a:t>
            </a:r>
            <a:endParaRPr/>
          </a:p>
          <a:p>
            <a:pPr indent="-171450" lvl="1" marL="628650" rtl="0" algn="l">
              <a:lnSpc>
                <a:spcPct val="90000"/>
              </a:lnSpc>
              <a:spcBef>
                <a:spcPts val="0"/>
              </a:spcBef>
              <a:spcAft>
                <a:spcPts val="0"/>
              </a:spcAft>
              <a:buClr>
                <a:schemeClr val="dk1"/>
              </a:buClr>
              <a:buSzPts val="1800"/>
              <a:buChar char="•"/>
            </a:pPr>
            <a:r>
              <a:rPr lang="en-US"/>
              <a:t>Government authorization to operate</a:t>
            </a:r>
            <a:endParaRPr/>
          </a:p>
          <a:p>
            <a:pPr indent="-171450" lvl="1" marL="628650" rtl="0" algn="l">
              <a:lnSpc>
                <a:spcPct val="90000"/>
              </a:lnSpc>
              <a:spcBef>
                <a:spcPts val="0"/>
              </a:spcBef>
              <a:spcAft>
                <a:spcPts val="0"/>
              </a:spcAft>
              <a:buClr>
                <a:schemeClr val="dk1"/>
              </a:buClr>
              <a:buSzPts val="1800"/>
              <a:buChar char="•"/>
            </a:pPr>
            <a:r>
              <a:rPr lang="en-US"/>
              <a:t>Commercial risk review</a:t>
            </a:r>
            <a:endParaRPr/>
          </a:p>
          <a:p>
            <a:pPr indent="-171450" lvl="1" marL="628650" rtl="0" algn="l">
              <a:lnSpc>
                <a:spcPct val="90000"/>
              </a:lnSpc>
              <a:spcBef>
                <a:spcPts val="0"/>
              </a:spcBef>
              <a:spcAft>
                <a:spcPts val="0"/>
              </a:spcAft>
              <a:buClr>
                <a:schemeClr val="dk1"/>
              </a:buClr>
              <a:buSzPts val="1800"/>
              <a:buChar char="•"/>
            </a:pPr>
            <a:r>
              <a:rPr lang="en-US"/>
              <a:t>Technology security assessment</a:t>
            </a:r>
            <a:endParaRPr/>
          </a:p>
          <a:p>
            <a:pPr indent="0" lvl="0" marL="0" rtl="0" algn="l">
              <a:lnSpc>
                <a:spcPct val="90000"/>
              </a:lnSpc>
              <a:spcBef>
                <a:spcPts val="0"/>
              </a:spcBef>
              <a:spcAft>
                <a:spcPts val="0"/>
              </a:spcAft>
              <a:buClr>
                <a:schemeClr val="dk1"/>
              </a:buClr>
              <a:buSzPts val="2000"/>
              <a:buFont typeface="Arial"/>
              <a:buChar char="•"/>
            </a:pPr>
            <a:r>
              <a:rPr lang="en-US"/>
              <a:t>Different industries may be more familiar with a specific risk score</a:t>
            </a:r>
            <a:endParaRPr/>
          </a:p>
          <a:p>
            <a:pPr indent="-171450" lvl="1" marL="628650" rtl="0" algn="l">
              <a:lnSpc>
                <a:spcPct val="90000"/>
              </a:lnSpc>
              <a:spcBef>
                <a:spcPts val="0"/>
              </a:spcBef>
              <a:spcAft>
                <a:spcPts val="0"/>
              </a:spcAft>
              <a:buClr>
                <a:schemeClr val="dk1"/>
              </a:buClr>
              <a:buSzPts val="1800"/>
              <a:buChar char="•"/>
            </a:pPr>
            <a:r>
              <a:rPr lang="en-US"/>
              <a:t>Use what is familiar for your customers</a:t>
            </a:r>
            <a:endParaRPr/>
          </a:p>
          <a:p>
            <a:pPr indent="-171450" lvl="1" marL="628650" rtl="0" algn="l">
              <a:lnSpc>
                <a:spcPct val="90000"/>
              </a:lnSpc>
              <a:spcBef>
                <a:spcPts val="0"/>
              </a:spcBef>
              <a:spcAft>
                <a:spcPts val="0"/>
              </a:spcAft>
              <a:buClr>
                <a:schemeClr val="dk1"/>
              </a:buClr>
              <a:buSzPts val="1800"/>
              <a:buChar char="•"/>
            </a:pPr>
            <a:r>
              <a:rPr lang="en-US"/>
              <a:t>Be flexible</a:t>
            </a:r>
            <a:endParaRPr/>
          </a:p>
          <a:p>
            <a:pPr indent="0" lvl="0" marL="0" rtl="0" algn="l">
              <a:lnSpc>
                <a:spcPct val="90000"/>
              </a:lnSpc>
              <a:spcBef>
                <a:spcPts val="0"/>
              </a:spcBef>
              <a:spcAft>
                <a:spcPts val="0"/>
              </a:spcAft>
              <a:buClr>
                <a:schemeClr val="dk1"/>
              </a:buClr>
              <a:buSzPts val="2000"/>
              <a:buFont typeface="Arial"/>
              <a:buChar char="•"/>
            </a:pPr>
            <a:r>
              <a:rPr lang="en-US"/>
              <a:t>CVSS is a great start but isn’t enough – Need to assess risk for each instance of a vulnerability</a:t>
            </a:r>
            <a:endParaRPr/>
          </a:p>
        </p:txBody>
      </p:sp>
      <p:sp>
        <p:nvSpPr>
          <p:cNvPr id="412" name="Google Shape;412;p49"/>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Which to use?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5"/>
          <p:cNvSpPr txBox="1"/>
          <p:nvPr>
            <p:ph idx="1" type="body"/>
          </p:nvPr>
        </p:nvSpPr>
        <p:spPr>
          <a:xfrm>
            <a:off x="287338" y="922338"/>
            <a:ext cx="8572500" cy="392747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Char char="•"/>
            </a:pPr>
            <a:r>
              <a:rPr lang="en-US"/>
              <a:t>Penetration testing is intended to:</a:t>
            </a:r>
            <a:endParaRPr/>
          </a:p>
          <a:p>
            <a:pPr indent="-171450" lvl="1" marL="628650" rtl="0" algn="l">
              <a:lnSpc>
                <a:spcPct val="90000"/>
              </a:lnSpc>
              <a:spcBef>
                <a:spcPts val="0"/>
              </a:spcBef>
              <a:spcAft>
                <a:spcPts val="0"/>
              </a:spcAft>
              <a:buClr>
                <a:schemeClr val="dk1"/>
              </a:buClr>
              <a:buSzPts val="1800"/>
              <a:buChar char="•"/>
            </a:pPr>
            <a:r>
              <a:rPr lang="en-US"/>
              <a:t>Help a system owner get vulnerabilities patched before bad guys exploit them</a:t>
            </a:r>
            <a:endParaRPr/>
          </a:p>
          <a:p>
            <a:pPr indent="-171450" lvl="1" marL="628650" rtl="0" algn="l">
              <a:lnSpc>
                <a:spcPct val="90000"/>
              </a:lnSpc>
              <a:spcBef>
                <a:spcPts val="0"/>
              </a:spcBef>
              <a:spcAft>
                <a:spcPts val="0"/>
              </a:spcAft>
              <a:buClr>
                <a:schemeClr val="dk1"/>
              </a:buClr>
              <a:buSzPts val="1800"/>
              <a:buChar char="•"/>
            </a:pPr>
            <a:r>
              <a:rPr lang="en-US"/>
              <a:t>Manage and reduce risk to a customer, system, or organization</a:t>
            </a:r>
            <a:endParaRPr/>
          </a:p>
          <a:p>
            <a:pPr indent="-171450" lvl="1" marL="628650" rtl="0" algn="l">
              <a:lnSpc>
                <a:spcPct val="90000"/>
              </a:lnSpc>
              <a:spcBef>
                <a:spcPts val="0"/>
              </a:spcBef>
              <a:spcAft>
                <a:spcPts val="0"/>
              </a:spcAft>
              <a:buClr>
                <a:schemeClr val="dk1"/>
              </a:buClr>
              <a:buSzPts val="1800"/>
              <a:buChar char="•"/>
            </a:pPr>
            <a:r>
              <a:rPr lang="en-US"/>
              <a:t>Help make the case for a higher security budget!</a:t>
            </a:r>
            <a:endParaRPr/>
          </a:p>
          <a:p>
            <a:pPr indent="-171450" lvl="1" marL="628650" rtl="0" algn="l">
              <a:lnSpc>
                <a:spcPct val="90000"/>
              </a:lnSpc>
              <a:spcBef>
                <a:spcPts val="0"/>
              </a:spcBef>
              <a:spcAft>
                <a:spcPts val="0"/>
              </a:spcAft>
              <a:buClr>
                <a:schemeClr val="dk1"/>
              </a:buClr>
              <a:buSzPts val="1800"/>
              <a:buChar char="•"/>
            </a:pPr>
            <a:r>
              <a:rPr lang="en-US"/>
              <a:t>Do this all by finding vulnerabilities, validating them through exploitation, and demonstrating the impact </a:t>
            </a:r>
            <a:endParaRPr/>
          </a:p>
          <a:p>
            <a:pPr indent="-57150" lvl="1" marL="628650" rtl="0" algn="l">
              <a:lnSpc>
                <a:spcPct val="90000"/>
              </a:lnSpc>
              <a:spcBef>
                <a:spcPts val="0"/>
              </a:spcBef>
              <a:spcAft>
                <a:spcPts val="0"/>
              </a:spcAft>
              <a:buClr>
                <a:schemeClr val="dk1"/>
              </a:buClr>
              <a:buSzPts val="1800"/>
              <a:buNone/>
            </a:pPr>
            <a:r>
              <a:t/>
            </a:r>
            <a:endParaRPr/>
          </a:p>
          <a:p>
            <a:pPr indent="12700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Char char="•"/>
            </a:pPr>
            <a:r>
              <a:rPr lang="en-US"/>
              <a:t>Presenting discoveries in a report</a:t>
            </a:r>
            <a:endParaRPr/>
          </a:p>
          <a:p>
            <a:pPr indent="-171450" lvl="1" marL="628650" rtl="0" algn="l">
              <a:lnSpc>
                <a:spcPct val="90000"/>
              </a:lnSpc>
              <a:spcBef>
                <a:spcPts val="0"/>
              </a:spcBef>
              <a:spcAft>
                <a:spcPts val="0"/>
              </a:spcAft>
              <a:buClr>
                <a:schemeClr val="dk1"/>
              </a:buClr>
              <a:buSzPts val="1800"/>
              <a:buChar char="•"/>
            </a:pPr>
            <a:r>
              <a:rPr lang="en-US"/>
              <a:t>A penetration test ends with a report to the system owner</a:t>
            </a:r>
            <a:endParaRPr/>
          </a:p>
          <a:p>
            <a:pPr indent="-171450" lvl="1" marL="628650" rtl="0" algn="l">
              <a:lnSpc>
                <a:spcPct val="90000"/>
              </a:lnSpc>
              <a:spcBef>
                <a:spcPts val="0"/>
              </a:spcBef>
              <a:spcAft>
                <a:spcPts val="0"/>
              </a:spcAft>
              <a:buClr>
                <a:schemeClr val="dk1"/>
              </a:buClr>
              <a:buSzPts val="1800"/>
              <a:buChar char="•"/>
            </a:pPr>
            <a:r>
              <a:rPr lang="en-US"/>
              <a:t>Report details the risk of all findings and may provide mitigation recommendations</a:t>
            </a:r>
            <a:endParaRPr/>
          </a:p>
          <a:p>
            <a:pPr indent="-171450" lvl="1" marL="628650" rtl="0" algn="l">
              <a:lnSpc>
                <a:spcPct val="90000"/>
              </a:lnSpc>
              <a:spcBef>
                <a:spcPts val="0"/>
              </a:spcBef>
              <a:spcAft>
                <a:spcPts val="0"/>
              </a:spcAft>
              <a:buClr>
                <a:schemeClr val="dk1"/>
              </a:buClr>
              <a:buSzPts val="1800"/>
              <a:buChar char="•"/>
            </a:pPr>
            <a:r>
              <a:rPr lang="en-US"/>
              <a:t>Risk may be explained in business or mission impact, accounting for the value of the assets</a:t>
            </a:r>
            <a:endParaRPr/>
          </a:p>
          <a:p>
            <a:pPr indent="-171450" lvl="2" marL="1085850" rtl="0" algn="l">
              <a:lnSpc>
                <a:spcPct val="90000"/>
              </a:lnSpc>
              <a:spcBef>
                <a:spcPts val="0"/>
              </a:spcBef>
              <a:spcAft>
                <a:spcPts val="0"/>
              </a:spcAft>
              <a:buClr>
                <a:schemeClr val="dk1"/>
              </a:buClr>
              <a:buSzPts val="1600"/>
              <a:buChar char="•"/>
            </a:pPr>
            <a:r>
              <a:rPr lang="en-US"/>
              <a:t>May be protecting financial data to physical safety and lives</a:t>
            </a:r>
            <a:endParaRPr/>
          </a:p>
          <a:p>
            <a:pPr indent="-57150" lvl="1" marL="628650" rtl="0" algn="l">
              <a:lnSpc>
                <a:spcPct val="90000"/>
              </a:lnSpc>
              <a:spcBef>
                <a:spcPts val="0"/>
              </a:spcBef>
              <a:spcAft>
                <a:spcPts val="0"/>
              </a:spcAft>
              <a:buClr>
                <a:schemeClr val="dk1"/>
              </a:buClr>
              <a:buSzPts val="1800"/>
              <a:buNone/>
            </a:pPr>
            <a:r>
              <a:t/>
            </a:r>
            <a:endParaRPr/>
          </a:p>
          <a:p>
            <a:pPr indent="127000" lvl="0" marL="0" rtl="0" algn="l">
              <a:lnSpc>
                <a:spcPct val="90000"/>
              </a:lnSpc>
              <a:spcBef>
                <a:spcPts val="0"/>
              </a:spcBef>
              <a:spcAft>
                <a:spcPts val="0"/>
              </a:spcAft>
              <a:buClr>
                <a:schemeClr val="dk1"/>
              </a:buClr>
              <a:buSzPts val="2000"/>
              <a:buNone/>
            </a:pPr>
            <a:r>
              <a:t/>
            </a:r>
            <a:endParaRPr/>
          </a:p>
          <a:p>
            <a:pPr indent="127000" lvl="0" marL="0" rtl="0" algn="l">
              <a:lnSpc>
                <a:spcPct val="90000"/>
              </a:lnSpc>
              <a:spcBef>
                <a:spcPts val="0"/>
              </a:spcBef>
              <a:spcAft>
                <a:spcPts val="0"/>
              </a:spcAft>
              <a:buClr>
                <a:schemeClr val="dk1"/>
              </a:buClr>
              <a:buSzPts val="2000"/>
              <a:buNone/>
            </a:pPr>
            <a:r>
              <a:t/>
            </a:r>
            <a:endParaRPr/>
          </a:p>
        </p:txBody>
      </p:sp>
      <p:sp>
        <p:nvSpPr>
          <p:cNvPr id="65" name="Google Shape;65;p5"/>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Motivation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0"/>
          <p:cNvSpPr txBox="1"/>
          <p:nvPr>
            <p:ph idx="1" type="body"/>
          </p:nvPr>
        </p:nvSpPr>
        <p:spPr>
          <a:xfrm>
            <a:off x="227751" y="1429555"/>
            <a:ext cx="3637261" cy="2343956"/>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latin typeface="Arial"/>
                <a:ea typeface="Arial"/>
                <a:cs typeface="Arial"/>
                <a:sym typeface="Arial"/>
              </a:rPr>
              <a:t>Testing Toolkit</a:t>
            </a:r>
            <a:endParaRPr/>
          </a:p>
          <a:p>
            <a:pPr indent="0" lvl="0" marL="0" rtl="0" algn="l">
              <a:spcBef>
                <a:spcPts val="0"/>
              </a:spcBef>
              <a:spcAft>
                <a:spcPts val="0"/>
              </a:spcAft>
              <a:buNone/>
            </a:pPr>
            <a:r>
              <a:rPr lang="en-US" sz="1400">
                <a:latin typeface="Arial"/>
                <a:ea typeface="Arial"/>
                <a:cs typeface="Arial"/>
                <a:sym typeface="Arial"/>
              </a:rPr>
              <a:t>Kali</a:t>
            </a:r>
            <a:endParaRPr/>
          </a:p>
          <a:p>
            <a:pPr indent="0" lvl="0" marL="0" rtl="0" algn="l">
              <a:spcBef>
                <a:spcPts val="0"/>
              </a:spcBef>
              <a:spcAft>
                <a:spcPts val="0"/>
              </a:spcAft>
              <a:buNone/>
            </a:pPr>
            <a:r>
              <a:rPr lang="en-US" sz="1400">
                <a:latin typeface="Arial"/>
                <a:ea typeface="Arial"/>
                <a:cs typeface="Arial"/>
                <a:sym typeface="Arial"/>
              </a:rPr>
              <a:t>Protecting Data</a:t>
            </a:r>
            <a:endParaRPr/>
          </a:p>
          <a:p>
            <a:pPr indent="0" lvl="0" marL="0" rtl="0" algn="l">
              <a:spcBef>
                <a:spcPts val="0"/>
              </a:spcBef>
              <a:spcAft>
                <a:spcPts val="0"/>
              </a:spcAft>
              <a:buNone/>
            </a:pPr>
            <a:r>
              <a:rPr lang="en-US" sz="1400">
                <a:latin typeface="Arial"/>
                <a:ea typeface="Arial"/>
                <a:cs typeface="Arial"/>
                <a:sym typeface="Arial"/>
              </a:rPr>
              <a:t>Notes</a:t>
            </a:r>
            <a:endParaRPr/>
          </a:p>
          <a:p>
            <a:pPr indent="0" lvl="0" marL="0" rtl="0" algn="l">
              <a:spcBef>
                <a:spcPts val="0"/>
              </a:spcBef>
              <a:spcAft>
                <a:spcPts val="0"/>
              </a:spcAft>
              <a:buNone/>
            </a:pPr>
            <a:r>
              <a:rPr lang="en-US" sz="1400">
                <a:latin typeface="Arial"/>
                <a:ea typeface="Arial"/>
                <a:cs typeface="Arial"/>
                <a:sym typeface="Arial"/>
              </a:rPr>
              <a:t>Collaboration</a:t>
            </a:r>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Char char="•"/>
            </a:pPr>
            <a:r>
              <a:rPr lang="en-US"/>
              <a:t>Considering the variety of ethical hacking domains, lots of requirements</a:t>
            </a:r>
            <a:endParaRPr/>
          </a:p>
          <a:p>
            <a:pPr indent="0" lvl="0" marL="0" rtl="0" algn="l">
              <a:lnSpc>
                <a:spcPct val="90000"/>
              </a:lnSpc>
              <a:spcBef>
                <a:spcPts val="0"/>
              </a:spcBef>
              <a:spcAft>
                <a:spcPts val="0"/>
              </a:spcAft>
              <a:buClr>
                <a:schemeClr val="dk1"/>
              </a:buClr>
              <a:buSzPts val="2000"/>
              <a:buChar char="•"/>
            </a:pPr>
            <a:r>
              <a:rPr lang="en-US"/>
              <a:t>Many tools are for either Windows or Linux, best to have both!</a:t>
            </a:r>
            <a:endParaRPr/>
          </a:p>
          <a:p>
            <a:pPr indent="-171450" lvl="1" marL="628650" rtl="0" algn="l">
              <a:lnSpc>
                <a:spcPct val="90000"/>
              </a:lnSpc>
              <a:spcBef>
                <a:spcPts val="0"/>
              </a:spcBef>
              <a:spcAft>
                <a:spcPts val="0"/>
              </a:spcAft>
              <a:buClr>
                <a:schemeClr val="dk1"/>
              </a:buClr>
              <a:buSzPts val="1800"/>
              <a:buChar char="•"/>
            </a:pPr>
            <a:r>
              <a:rPr lang="en-US"/>
              <a:t>OS X is acceptable but you will end up virtualizing both Win and Linux anyway</a:t>
            </a:r>
            <a:endParaRPr/>
          </a:p>
          <a:p>
            <a:pPr indent="12700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Char char="•"/>
            </a:pPr>
            <a:r>
              <a:rPr lang="en-US"/>
              <a:t>Software</a:t>
            </a:r>
            <a:endParaRPr/>
          </a:p>
          <a:p>
            <a:pPr indent="-171450" lvl="1" marL="628650" rtl="0" algn="l">
              <a:lnSpc>
                <a:spcPct val="90000"/>
              </a:lnSpc>
              <a:spcBef>
                <a:spcPts val="0"/>
              </a:spcBef>
              <a:spcAft>
                <a:spcPts val="0"/>
              </a:spcAft>
              <a:buClr>
                <a:schemeClr val="dk1"/>
              </a:buClr>
              <a:buSzPts val="1800"/>
              <a:buChar char="•"/>
            </a:pPr>
            <a:r>
              <a:rPr lang="en-US"/>
              <a:t>Windows 10</a:t>
            </a:r>
            <a:endParaRPr/>
          </a:p>
          <a:p>
            <a:pPr indent="-171450" lvl="1" marL="628650" rtl="0" algn="l">
              <a:lnSpc>
                <a:spcPct val="90000"/>
              </a:lnSpc>
              <a:spcBef>
                <a:spcPts val="0"/>
              </a:spcBef>
              <a:spcAft>
                <a:spcPts val="0"/>
              </a:spcAft>
              <a:buClr>
                <a:schemeClr val="dk1"/>
              </a:buClr>
              <a:buSzPts val="1800"/>
              <a:buChar char="•"/>
            </a:pPr>
            <a:r>
              <a:rPr lang="en-US"/>
              <a:t>Linux distribution – Kali</a:t>
            </a:r>
            <a:endParaRPr/>
          </a:p>
          <a:p>
            <a:pPr indent="-171450" lvl="2" marL="1085850" rtl="0" algn="l">
              <a:lnSpc>
                <a:spcPct val="90000"/>
              </a:lnSpc>
              <a:spcBef>
                <a:spcPts val="0"/>
              </a:spcBef>
              <a:spcAft>
                <a:spcPts val="0"/>
              </a:spcAft>
              <a:buClr>
                <a:schemeClr val="dk1"/>
              </a:buClr>
              <a:buSzPts val="1600"/>
              <a:buChar char="•"/>
            </a:pPr>
            <a:r>
              <a:rPr lang="en-US" u="sng">
                <a:solidFill>
                  <a:schemeClr val="hlink"/>
                </a:solidFill>
                <a:hlinkClick r:id="rId3"/>
              </a:rPr>
              <a:t>https://www.kali.org/</a:t>
            </a:r>
            <a:endParaRPr/>
          </a:p>
          <a:p>
            <a:pPr indent="-171450" lvl="1" marL="628650" rtl="0" algn="l">
              <a:lnSpc>
                <a:spcPct val="90000"/>
              </a:lnSpc>
              <a:spcBef>
                <a:spcPts val="0"/>
              </a:spcBef>
              <a:spcAft>
                <a:spcPts val="0"/>
              </a:spcAft>
              <a:buClr>
                <a:schemeClr val="dk1"/>
              </a:buClr>
              <a:buSzPts val="1800"/>
              <a:buChar char="•"/>
            </a:pPr>
            <a:r>
              <a:rPr lang="en-US"/>
              <a:t>Virtualization - Free (VirtualBox, XenServer) or Professional (VMWare)</a:t>
            </a:r>
            <a:endParaRPr/>
          </a:p>
          <a:p>
            <a:pPr indent="-171450" lvl="1" marL="628650" rtl="0" algn="l">
              <a:lnSpc>
                <a:spcPct val="90000"/>
              </a:lnSpc>
              <a:spcBef>
                <a:spcPts val="0"/>
              </a:spcBef>
              <a:spcAft>
                <a:spcPts val="0"/>
              </a:spcAft>
              <a:buClr>
                <a:schemeClr val="dk1"/>
              </a:buClr>
              <a:buSzPts val="1800"/>
              <a:buChar char="•"/>
            </a:pPr>
            <a:r>
              <a:rPr lang="en-US"/>
              <a:t>Free / Open source tools</a:t>
            </a:r>
            <a:endParaRPr/>
          </a:p>
          <a:p>
            <a:pPr indent="-171450" lvl="2" marL="1085850" rtl="0" algn="l">
              <a:lnSpc>
                <a:spcPct val="90000"/>
              </a:lnSpc>
              <a:spcBef>
                <a:spcPts val="0"/>
              </a:spcBef>
              <a:spcAft>
                <a:spcPts val="0"/>
              </a:spcAft>
              <a:buClr>
                <a:schemeClr val="dk1"/>
              </a:buClr>
              <a:buSzPts val="1600"/>
              <a:buChar char="•"/>
            </a:pPr>
            <a:r>
              <a:rPr lang="en-US"/>
              <a:t>Nmap, tcpdump, Wireshark, OpenVAS, Metasploit, Burp Suite, notepad++</a:t>
            </a:r>
            <a:endParaRPr/>
          </a:p>
          <a:p>
            <a:pPr indent="-171450" lvl="1" marL="628650" rtl="0" algn="l">
              <a:lnSpc>
                <a:spcPct val="90000"/>
              </a:lnSpc>
              <a:spcBef>
                <a:spcPts val="0"/>
              </a:spcBef>
              <a:spcAft>
                <a:spcPts val="0"/>
              </a:spcAft>
              <a:buClr>
                <a:schemeClr val="dk1"/>
              </a:buClr>
              <a:buSzPts val="1800"/>
              <a:buChar char="•"/>
            </a:pPr>
            <a:r>
              <a:rPr lang="en-US"/>
              <a:t>Licensed tools – We will not be using this class</a:t>
            </a:r>
            <a:endParaRPr/>
          </a:p>
          <a:p>
            <a:pPr indent="-171450" lvl="2" marL="1085850" rtl="0" algn="l">
              <a:lnSpc>
                <a:spcPct val="90000"/>
              </a:lnSpc>
              <a:spcBef>
                <a:spcPts val="0"/>
              </a:spcBef>
              <a:spcAft>
                <a:spcPts val="0"/>
              </a:spcAft>
              <a:buClr>
                <a:schemeClr val="dk1"/>
              </a:buClr>
              <a:buSzPts val="1600"/>
              <a:buChar char="•"/>
            </a:pPr>
            <a:r>
              <a:rPr lang="en-US"/>
              <a:t>Retina, Nessus, FTK, Metasploit Pro, HP Fortify, Burp Suite Pro, WebInspect, IDA Pro, CORE Impact, MS Office</a:t>
            </a:r>
            <a:endParaRPr/>
          </a:p>
        </p:txBody>
      </p:sp>
      <p:sp>
        <p:nvSpPr>
          <p:cNvPr id="423" name="Google Shape;423;p51"/>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Types of Toolkits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850"/>
              <a:buChar char="•"/>
            </a:pPr>
            <a:r>
              <a:rPr lang="en-US" sz="1850"/>
              <a:t>Hardware</a:t>
            </a:r>
            <a:endParaRPr/>
          </a:p>
          <a:p>
            <a:pPr indent="-171450" lvl="1" marL="628650" rtl="0" algn="l">
              <a:lnSpc>
                <a:spcPct val="90000"/>
              </a:lnSpc>
              <a:spcBef>
                <a:spcPts val="0"/>
              </a:spcBef>
              <a:spcAft>
                <a:spcPts val="0"/>
              </a:spcAft>
              <a:buClr>
                <a:schemeClr val="dk1"/>
              </a:buClr>
              <a:buSzPts val="1665"/>
              <a:buFont typeface="Arial"/>
              <a:buChar char="•"/>
            </a:pPr>
            <a:r>
              <a:rPr lang="en-US" sz="1665"/>
              <a:t>Machines for testing – not your daily use machine!</a:t>
            </a:r>
            <a:endParaRPr/>
          </a:p>
          <a:p>
            <a:pPr indent="-171450" lvl="2" marL="1085850" rtl="0" algn="l">
              <a:lnSpc>
                <a:spcPct val="90000"/>
              </a:lnSpc>
              <a:spcBef>
                <a:spcPts val="0"/>
              </a:spcBef>
              <a:spcAft>
                <a:spcPts val="0"/>
              </a:spcAft>
              <a:buClr>
                <a:schemeClr val="dk1"/>
              </a:buClr>
              <a:buSzPts val="1480"/>
              <a:buFont typeface="Arial"/>
              <a:buChar char="•"/>
            </a:pPr>
            <a:r>
              <a:rPr lang="en-US" sz="1480"/>
              <a:t>Expect anything on this machine to potentially be posted on Wikipedia and/or deleted forever</a:t>
            </a:r>
            <a:endParaRPr/>
          </a:p>
          <a:p>
            <a:pPr indent="-171450" lvl="2" marL="1085850" rtl="0" algn="l">
              <a:lnSpc>
                <a:spcPct val="90000"/>
              </a:lnSpc>
              <a:spcBef>
                <a:spcPts val="0"/>
              </a:spcBef>
              <a:spcAft>
                <a:spcPts val="0"/>
              </a:spcAft>
              <a:buClr>
                <a:schemeClr val="dk1"/>
              </a:buClr>
              <a:buSzPts val="1480"/>
              <a:buFont typeface="Arial"/>
              <a:buChar char="•"/>
            </a:pPr>
            <a:r>
              <a:rPr lang="en-US" sz="1480"/>
              <a:t>Virtual Machines can be used instead</a:t>
            </a:r>
            <a:endParaRPr/>
          </a:p>
          <a:p>
            <a:pPr indent="-171450" lvl="1" marL="628650" rtl="0" algn="l">
              <a:lnSpc>
                <a:spcPct val="90000"/>
              </a:lnSpc>
              <a:spcBef>
                <a:spcPts val="0"/>
              </a:spcBef>
              <a:spcAft>
                <a:spcPts val="0"/>
              </a:spcAft>
              <a:buClr>
                <a:schemeClr val="dk1"/>
              </a:buClr>
              <a:buSzPts val="1665"/>
              <a:buFont typeface="Arial"/>
              <a:buChar char="•"/>
            </a:pPr>
            <a:r>
              <a:rPr lang="en-US" sz="1665"/>
              <a:t>External storage</a:t>
            </a:r>
            <a:endParaRPr/>
          </a:p>
          <a:p>
            <a:pPr indent="-171450" lvl="1" marL="628650" rtl="0" algn="l">
              <a:lnSpc>
                <a:spcPct val="90000"/>
              </a:lnSpc>
              <a:spcBef>
                <a:spcPts val="0"/>
              </a:spcBef>
              <a:spcAft>
                <a:spcPts val="0"/>
              </a:spcAft>
              <a:buClr>
                <a:schemeClr val="dk1"/>
              </a:buClr>
              <a:buSzPts val="1665"/>
              <a:buFont typeface="Arial"/>
              <a:buChar char="•"/>
            </a:pPr>
            <a:r>
              <a:rPr lang="en-US" sz="1665"/>
              <a:t>Mobile phones for app testing</a:t>
            </a:r>
            <a:endParaRPr/>
          </a:p>
          <a:p>
            <a:pPr indent="-171450" lvl="1" marL="628650" rtl="0" algn="l">
              <a:lnSpc>
                <a:spcPct val="90000"/>
              </a:lnSpc>
              <a:spcBef>
                <a:spcPts val="0"/>
              </a:spcBef>
              <a:spcAft>
                <a:spcPts val="0"/>
              </a:spcAft>
              <a:buClr>
                <a:schemeClr val="dk1"/>
              </a:buClr>
              <a:buSzPts val="1665"/>
              <a:buFont typeface="Arial"/>
              <a:buChar char="•"/>
            </a:pPr>
            <a:r>
              <a:rPr lang="en-US" sz="1665"/>
              <a:t>Compatible radios</a:t>
            </a:r>
            <a:endParaRPr/>
          </a:p>
          <a:p>
            <a:pPr indent="-171450" lvl="2" marL="1085850" rtl="0" algn="l">
              <a:lnSpc>
                <a:spcPct val="90000"/>
              </a:lnSpc>
              <a:spcBef>
                <a:spcPts val="0"/>
              </a:spcBef>
              <a:spcAft>
                <a:spcPts val="0"/>
              </a:spcAft>
              <a:buClr>
                <a:schemeClr val="dk1"/>
              </a:buClr>
              <a:buSzPts val="1480"/>
              <a:buFont typeface="Arial"/>
              <a:buChar char="•"/>
            </a:pPr>
            <a:r>
              <a:rPr lang="en-US" sz="1480"/>
              <a:t>802.11</a:t>
            </a:r>
            <a:endParaRPr/>
          </a:p>
          <a:p>
            <a:pPr indent="-171450" lvl="2" marL="1085850" rtl="0" algn="l">
              <a:lnSpc>
                <a:spcPct val="90000"/>
              </a:lnSpc>
              <a:spcBef>
                <a:spcPts val="0"/>
              </a:spcBef>
              <a:spcAft>
                <a:spcPts val="0"/>
              </a:spcAft>
              <a:buClr>
                <a:schemeClr val="dk1"/>
              </a:buClr>
              <a:buSzPts val="1480"/>
              <a:buFont typeface="Arial"/>
              <a:buChar char="•"/>
            </a:pPr>
            <a:r>
              <a:rPr lang="en-US" sz="1480"/>
              <a:t>Bluetooth</a:t>
            </a:r>
            <a:endParaRPr/>
          </a:p>
          <a:p>
            <a:pPr indent="-171450" lvl="2" marL="1085850" rtl="0" algn="l">
              <a:lnSpc>
                <a:spcPct val="90000"/>
              </a:lnSpc>
              <a:spcBef>
                <a:spcPts val="0"/>
              </a:spcBef>
              <a:spcAft>
                <a:spcPts val="0"/>
              </a:spcAft>
              <a:buClr>
                <a:schemeClr val="dk1"/>
              </a:buClr>
              <a:buSzPts val="1480"/>
              <a:buFont typeface="Arial"/>
              <a:buChar char="•"/>
            </a:pPr>
            <a:r>
              <a:rPr lang="en-US" sz="1480"/>
              <a:t>IoT</a:t>
            </a:r>
            <a:endParaRPr/>
          </a:p>
          <a:p>
            <a:pPr indent="-171450" lvl="1" marL="628650" rtl="0" algn="l">
              <a:lnSpc>
                <a:spcPct val="90000"/>
              </a:lnSpc>
              <a:spcBef>
                <a:spcPts val="0"/>
              </a:spcBef>
              <a:spcAft>
                <a:spcPts val="0"/>
              </a:spcAft>
              <a:buClr>
                <a:schemeClr val="dk1"/>
              </a:buClr>
              <a:buSzPts val="1665"/>
              <a:buFont typeface="Arial"/>
              <a:buChar char="•"/>
            </a:pPr>
            <a:r>
              <a:rPr lang="en-US" sz="1665"/>
              <a:t>Switches, routers, networking equipment</a:t>
            </a:r>
            <a:endParaRPr/>
          </a:p>
          <a:p>
            <a:pPr indent="0" lvl="1" marL="457200" rtl="0" algn="l">
              <a:lnSpc>
                <a:spcPct val="90000"/>
              </a:lnSpc>
              <a:spcBef>
                <a:spcPts val="0"/>
              </a:spcBef>
              <a:spcAft>
                <a:spcPts val="0"/>
              </a:spcAft>
              <a:buClr>
                <a:schemeClr val="dk1"/>
              </a:buClr>
              <a:buSzPts val="1665"/>
              <a:buFont typeface="Arial"/>
              <a:buNone/>
            </a:pPr>
            <a:r>
              <a:t/>
            </a:r>
            <a:endParaRPr sz="1665"/>
          </a:p>
          <a:p>
            <a:pPr indent="0" lvl="0" marL="0" rtl="0" algn="l">
              <a:lnSpc>
                <a:spcPct val="90000"/>
              </a:lnSpc>
              <a:spcBef>
                <a:spcPts val="0"/>
              </a:spcBef>
              <a:spcAft>
                <a:spcPts val="0"/>
              </a:spcAft>
              <a:buClr>
                <a:schemeClr val="dk1"/>
              </a:buClr>
              <a:buSzPts val="1850"/>
              <a:buChar char="•"/>
            </a:pPr>
            <a:r>
              <a:rPr lang="en-US" sz="1850"/>
              <a:t>Cloud resources</a:t>
            </a:r>
            <a:endParaRPr/>
          </a:p>
          <a:p>
            <a:pPr indent="-171450" lvl="1" marL="628650" rtl="0" algn="l">
              <a:lnSpc>
                <a:spcPct val="90000"/>
              </a:lnSpc>
              <a:spcBef>
                <a:spcPts val="0"/>
              </a:spcBef>
              <a:spcAft>
                <a:spcPts val="0"/>
              </a:spcAft>
              <a:buClr>
                <a:schemeClr val="dk1"/>
              </a:buClr>
              <a:buSzPts val="1665"/>
              <a:buFont typeface="Arial"/>
              <a:buChar char="•"/>
            </a:pPr>
            <a:r>
              <a:rPr lang="en-US" sz="1665"/>
              <a:t>Kali over AWS (Free tier available)</a:t>
            </a:r>
            <a:endParaRPr/>
          </a:p>
          <a:p>
            <a:pPr indent="-171450" lvl="2" marL="1085850" rtl="0" algn="l">
              <a:lnSpc>
                <a:spcPct val="90000"/>
              </a:lnSpc>
              <a:spcBef>
                <a:spcPts val="0"/>
              </a:spcBef>
              <a:spcAft>
                <a:spcPts val="0"/>
              </a:spcAft>
              <a:buClr>
                <a:schemeClr val="dk1"/>
              </a:buClr>
              <a:buSzPts val="1480"/>
              <a:buFont typeface="Arial"/>
              <a:buChar char="•"/>
            </a:pPr>
            <a:r>
              <a:rPr lang="en-US" sz="1480" u="sng">
                <a:solidFill>
                  <a:schemeClr val="hlink"/>
                </a:solidFill>
                <a:hlinkClick r:id="rId3"/>
              </a:rPr>
              <a:t>https://aws.amazon.com/marketplace/pp/B01M26MMTT</a:t>
            </a:r>
            <a:endParaRPr sz="1480"/>
          </a:p>
          <a:p>
            <a:pPr indent="-171450" lvl="1" marL="628650" rtl="0" algn="l">
              <a:lnSpc>
                <a:spcPct val="90000"/>
              </a:lnSpc>
              <a:spcBef>
                <a:spcPts val="0"/>
              </a:spcBef>
              <a:spcAft>
                <a:spcPts val="0"/>
              </a:spcAft>
              <a:buClr>
                <a:schemeClr val="dk1"/>
              </a:buClr>
              <a:buSzPts val="1665"/>
              <a:buFont typeface="Arial"/>
              <a:buChar char="•"/>
            </a:pPr>
            <a:r>
              <a:rPr lang="en-US" sz="1665"/>
              <a:t>EC2 for password cracking</a:t>
            </a:r>
            <a:endParaRPr/>
          </a:p>
          <a:p>
            <a:pPr indent="117475" lvl="0" marL="0" rtl="0" algn="l">
              <a:lnSpc>
                <a:spcPct val="90000"/>
              </a:lnSpc>
              <a:spcBef>
                <a:spcPts val="0"/>
              </a:spcBef>
              <a:spcAft>
                <a:spcPts val="0"/>
              </a:spcAft>
              <a:buClr>
                <a:schemeClr val="dk1"/>
              </a:buClr>
              <a:buSzPts val="1850"/>
              <a:buNone/>
            </a:pPr>
            <a:r>
              <a:t/>
            </a:r>
            <a:endParaRPr sz="1850"/>
          </a:p>
        </p:txBody>
      </p:sp>
      <p:sp>
        <p:nvSpPr>
          <p:cNvPr id="429" name="Google Shape;429;p52"/>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Toolkits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ph idx="1" type="body"/>
          </p:nvPr>
        </p:nvSpPr>
        <p:spPr>
          <a:xfrm>
            <a:off x="287381" y="921704"/>
            <a:ext cx="8630072" cy="4120195"/>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600"/>
              <a:buFont typeface="Arial"/>
              <a:buChar char="•"/>
            </a:pPr>
            <a:r>
              <a:rPr lang="en-US" sz="1600"/>
              <a:t>Kali Linux is a Debian-derived Linux distribution designed for penetration testing</a:t>
            </a:r>
            <a:endParaRPr/>
          </a:p>
          <a:p>
            <a:pPr indent="-171450" lvl="1" marL="628650" rtl="0" algn="l">
              <a:spcBef>
                <a:spcPts val="0"/>
              </a:spcBef>
              <a:spcAft>
                <a:spcPts val="0"/>
              </a:spcAft>
              <a:buClr>
                <a:schemeClr val="dk1"/>
              </a:buClr>
              <a:buSzPts val="1200"/>
              <a:buChar char="•"/>
            </a:pPr>
            <a:r>
              <a:rPr lang="en-US" sz="1200"/>
              <a:t>Free, created by Offensive Security</a:t>
            </a:r>
            <a:endParaRPr/>
          </a:p>
          <a:p>
            <a:pPr indent="-171450" lvl="1" marL="628650" rtl="0" algn="l">
              <a:spcBef>
                <a:spcPts val="0"/>
              </a:spcBef>
              <a:spcAft>
                <a:spcPts val="0"/>
              </a:spcAft>
              <a:buClr>
                <a:schemeClr val="dk1"/>
              </a:buClr>
              <a:buSzPts val="1200"/>
              <a:buChar char="•"/>
            </a:pPr>
            <a:r>
              <a:rPr lang="en-US" sz="1200"/>
              <a:t>The successor to </a:t>
            </a:r>
            <a:r>
              <a:rPr b="1" lang="en-US" sz="1200"/>
              <a:t>Backtrack</a:t>
            </a:r>
            <a:r>
              <a:rPr lang="en-US" sz="1200"/>
              <a:t>, Ubuntu-derived pen testing distro</a:t>
            </a:r>
            <a:endParaRPr/>
          </a:p>
          <a:p>
            <a:pPr indent="101600" lvl="0" marL="0" rtl="0" algn="l">
              <a:spcBef>
                <a:spcPts val="0"/>
              </a:spcBef>
              <a:spcAft>
                <a:spcPts val="0"/>
              </a:spcAft>
              <a:buClr>
                <a:schemeClr val="dk1"/>
              </a:buClr>
              <a:buSzPts val="1600"/>
              <a:buFont typeface="Arial"/>
              <a:buNone/>
            </a:pPr>
            <a:r>
              <a:t/>
            </a:r>
            <a:endParaRPr sz="1600"/>
          </a:p>
          <a:p>
            <a:pPr indent="0" lvl="0" marL="0" rtl="0" algn="l">
              <a:spcBef>
                <a:spcPts val="0"/>
              </a:spcBef>
              <a:spcAft>
                <a:spcPts val="0"/>
              </a:spcAft>
              <a:buClr>
                <a:schemeClr val="dk1"/>
              </a:buClr>
              <a:buSzPts val="1600"/>
              <a:buFont typeface="Arial"/>
              <a:buChar char="•"/>
            </a:pPr>
            <a:r>
              <a:rPr lang="en-US" sz="1600"/>
              <a:t>Kali incorporates 300+ penetration testing and security auditing tools</a:t>
            </a:r>
            <a:endParaRPr/>
          </a:p>
          <a:p>
            <a:pPr indent="101600" lvl="0" marL="0" rtl="0" algn="l">
              <a:spcBef>
                <a:spcPts val="0"/>
              </a:spcBef>
              <a:spcAft>
                <a:spcPts val="0"/>
              </a:spcAft>
              <a:buClr>
                <a:schemeClr val="dk1"/>
              </a:buClr>
              <a:buSzPts val="1600"/>
              <a:buFont typeface="Arial"/>
              <a:buNone/>
            </a:pPr>
            <a:r>
              <a:t/>
            </a:r>
            <a:endParaRPr sz="1600"/>
          </a:p>
          <a:p>
            <a:pPr indent="0" lvl="0" marL="0" rtl="0" algn="l">
              <a:spcBef>
                <a:spcPts val="0"/>
              </a:spcBef>
              <a:spcAft>
                <a:spcPts val="0"/>
              </a:spcAft>
              <a:buClr>
                <a:schemeClr val="dk1"/>
              </a:buClr>
              <a:buSzPts val="1600"/>
              <a:buFont typeface="Arial"/>
              <a:buChar char="•"/>
            </a:pPr>
            <a:r>
              <a:rPr lang="en-US" sz="1600"/>
              <a:t>It's not the holy grail but it's nice having most of the tools that we'll use the most all within a single distribution</a:t>
            </a:r>
            <a:endParaRPr/>
          </a:p>
          <a:p>
            <a:pPr indent="-171450" lvl="1" marL="628650" rtl="0" algn="l">
              <a:spcBef>
                <a:spcPts val="0"/>
              </a:spcBef>
              <a:spcAft>
                <a:spcPts val="0"/>
              </a:spcAft>
              <a:buClr>
                <a:schemeClr val="dk1"/>
              </a:buClr>
              <a:buSzPts val="1400"/>
              <a:buChar char="•"/>
            </a:pPr>
            <a:r>
              <a:rPr lang="en-US" sz="1400"/>
              <a:t>In some cases, our physical toolkit will not be allowed on a target network but a virtual machine or image will be allowed. Kali is perfect for this situation since it already exists</a:t>
            </a:r>
            <a:endParaRPr/>
          </a:p>
          <a:p>
            <a:pPr indent="101600" lvl="0" marL="0" rtl="0" algn="l">
              <a:spcBef>
                <a:spcPts val="0"/>
              </a:spcBef>
              <a:spcAft>
                <a:spcPts val="0"/>
              </a:spcAft>
              <a:buClr>
                <a:schemeClr val="dk1"/>
              </a:buClr>
              <a:buSzPts val="1600"/>
              <a:buFont typeface="Arial"/>
              <a:buNone/>
            </a:pPr>
            <a:r>
              <a:t/>
            </a:r>
            <a:endParaRPr sz="1600"/>
          </a:p>
          <a:p>
            <a:pPr indent="0" lvl="0" marL="0" rtl="0" algn="l">
              <a:spcBef>
                <a:spcPts val="0"/>
              </a:spcBef>
              <a:spcAft>
                <a:spcPts val="0"/>
              </a:spcAft>
              <a:buClr>
                <a:schemeClr val="dk1"/>
              </a:buClr>
              <a:buSzPts val="1600"/>
              <a:buFont typeface="Arial"/>
              <a:buChar char="•"/>
            </a:pPr>
            <a:r>
              <a:rPr lang="en-US" sz="1600"/>
              <a:t>Some sample programs which we will look at include</a:t>
            </a:r>
            <a:endParaRPr/>
          </a:p>
          <a:p>
            <a:pPr indent="-171450" lvl="1" marL="628650" rtl="0" algn="l">
              <a:spcBef>
                <a:spcPts val="0"/>
              </a:spcBef>
              <a:spcAft>
                <a:spcPts val="0"/>
              </a:spcAft>
              <a:buClr>
                <a:schemeClr val="dk1"/>
              </a:buClr>
              <a:buSzPts val="1200"/>
              <a:buChar char="•"/>
            </a:pPr>
            <a:r>
              <a:rPr b="1" lang="en-US" sz="1200"/>
              <a:t>Kismet</a:t>
            </a:r>
            <a:r>
              <a:rPr lang="en-US" sz="1200"/>
              <a:t> for wireless site surveys (wardriving)</a:t>
            </a:r>
            <a:endParaRPr/>
          </a:p>
          <a:p>
            <a:pPr indent="-171450" lvl="1" marL="628650" rtl="0" algn="l">
              <a:spcBef>
                <a:spcPts val="0"/>
              </a:spcBef>
              <a:spcAft>
                <a:spcPts val="0"/>
              </a:spcAft>
              <a:buClr>
                <a:schemeClr val="dk1"/>
              </a:buClr>
              <a:buSzPts val="1200"/>
              <a:buChar char="•"/>
            </a:pPr>
            <a:r>
              <a:rPr b="1" lang="en-US" sz="1200"/>
              <a:t>Nmap</a:t>
            </a:r>
            <a:r>
              <a:rPr lang="en-US" sz="1200"/>
              <a:t> for port and vulnerability scanning</a:t>
            </a:r>
            <a:endParaRPr/>
          </a:p>
          <a:p>
            <a:pPr indent="-171450" lvl="1" marL="628650" rtl="0" algn="l">
              <a:spcBef>
                <a:spcPts val="0"/>
              </a:spcBef>
              <a:spcAft>
                <a:spcPts val="0"/>
              </a:spcAft>
              <a:buClr>
                <a:schemeClr val="dk1"/>
              </a:buClr>
              <a:buSzPts val="1200"/>
              <a:buChar char="•"/>
            </a:pPr>
            <a:r>
              <a:rPr b="1" lang="en-US" sz="1200"/>
              <a:t>Wireshark</a:t>
            </a:r>
            <a:r>
              <a:rPr lang="en-US" sz="1200"/>
              <a:t> for monitoring network traffic</a:t>
            </a:r>
            <a:endParaRPr/>
          </a:p>
          <a:p>
            <a:pPr indent="-171450" lvl="1" marL="628650" rtl="0" algn="l">
              <a:spcBef>
                <a:spcPts val="0"/>
              </a:spcBef>
              <a:spcAft>
                <a:spcPts val="0"/>
              </a:spcAft>
              <a:buClr>
                <a:schemeClr val="dk1"/>
              </a:buClr>
              <a:buSzPts val="1200"/>
              <a:buChar char="•"/>
            </a:pPr>
            <a:r>
              <a:rPr b="1" lang="en-US" sz="1200"/>
              <a:t>Aircrack-Ng</a:t>
            </a:r>
            <a:r>
              <a:rPr lang="en-US" sz="1200"/>
              <a:t> for testing the security of wireless networks</a:t>
            </a:r>
            <a:endParaRPr/>
          </a:p>
          <a:p>
            <a:pPr indent="-171450" lvl="1" marL="628650" rtl="0" algn="l">
              <a:spcBef>
                <a:spcPts val="0"/>
              </a:spcBef>
              <a:spcAft>
                <a:spcPts val="0"/>
              </a:spcAft>
              <a:buClr>
                <a:schemeClr val="dk1"/>
              </a:buClr>
              <a:buSzPts val="1200"/>
              <a:buChar char="•"/>
            </a:pPr>
            <a:r>
              <a:rPr b="1" lang="en-US" sz="1200"/>
              <a:t>Metasploit</a:t>
            </a:r>
            <a:r>
              <a:rPr lang="en-US" sz="1200"/>
              <a:t> for network penetration testing</a:t>
            </a:r>
            <a:endParaRPr sz="1100"/>
          </a:p>
          <a:p>
            <a:pPr indent="-171450" lvl="1" marL="628650" rtl="0" algn="l">
              <a:spcBef>
                <a:spcPts val="0"/>
              </a:spcBef>
              <a:spcAft>
                <a:spcPts val="0"/>
              </a:spcAft>
              <a:buClr>
                <a:schemeClr val="dk1"/>
              </a:buClr>
              <a:buSzPts val="1200"/>
              <a:buChar char="•"/>
            </a:pPr>
            <a:r>
              <a:rPr lang="en-US" sz="1200"/>
              <a:t>DDoS/DoS tools rarely are used legitimately so they are not included</a:t>
            </a:r>
            <a:endParaRPr/>
          </a:p>
          <a:p>
            <a:pPr indent="88900" lvl="0" marL="0" rtl="0" algn="l">
              <a:spcBef>
                <a:spcPts val="0"/>
              </a:spcBef>
              <a:spcAft>
                <a:spcPts val="0"/>
              </a:spcAft>
              <a:buClr>
                <a:schemeClr val="dk1"/>
              </a:buClr>
              <a:buSzPts val="1400"/>
              <a:buFont typeface="Arial"/>
              <a:buNone/>
            </a:pPr>
            <a:r>
              <a:t/>
            </a:r>
            <a:endParaRPr sz="1400"/>
          </a:p>
        </p:txBody>
      </p:sp>
      <p:sp>
        <p:nvSpPr>
          <p:cNvPr id="435" name="Google Shape;435;p53"/>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sz="2400"/>
              <a:t>What is Kali?</a:t>
            </a:r>
            <a:endParaRPr/>
          </a:p>
          <a:p>
            <a:pPr indent="0" lvl="0" marL="0" rtl="0" algn="r">
              <a:spcBef>
                <a:spcPts val="0"/>
              </a:spcBef>
              <a:spcAft>
                <a:spcPts val="0"/>
              </a:spcAft>
              <a:buNone/>
            </a:pPr>
            <a:r>
              <a:t/>
            </a:r>
            <a:endParaRPr sz="2400"/>
          </a:p>
        </p:txBody>
      </p:sp>
      <p:sp>
        <p:nvSpPr>
          <p:cNvPr id="436" name="Google Shape;436;p53"/>
          <p:cNvSpPr txBox="1"/>
          <p:nvPr/>
        </p:nvSpPr>
        <p:spPr>
          <a:xfrm>
            <a:off x="1" y="653822"/>
            <a:ext cx="6723668" cy="4136337"/>
          </a:xfrm>
          <a:prstGeom prst="rect">
            <a:avLst/>
          </a:prstGeom>
          <a:noFill/>
          <a:ln>
            <a:noFill/>
          </a:ln>
        </p:spPr>
        <p:txBody>
          <a:bodyPr anchorCtr="0" anchor="t" bIns="45700" lIns="91425" spcFirstLastPara="1" rIns="91425" wrap="square" tIns="45700">
            <a:noAutofit/>
          </a:bodyPr>
          <a:lstStyle/>
          <a:p>
            <a:pPr indent="-101600" lvl="1" marL="6286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descr="https://www.kali.org/wp-content/uploads/2015/02/kali-wallpaper-2015-v1.1.0.png" id="437" name="Google Shape;437;p53"/>
          <p:cNvPicPr preferRelativeResize="0"/>
          <p:nvPr/>
        </p:nvPicPr>
        <p:blipFill rotWithShape="1">
          <a:blip r:embed="rId3">
            <a:alphaModFix/>
          </a:blip>
          <a:srcRect b="14776" l="23307" r="23364" t="3490"/>
          <a:stretch/>
        </p:blipFill>
        <p:spPr>
          <a:xfrm>
            <a:off x="7065868" y="3507155"/>
            <a:ext cx="1620932" cy="1397426"/>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4"/>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We will be using Kali Linux for our testing</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More on setting up Kali will be included with the first lab</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Live boot &amp; installed deployments:</a:t>
            </a:r>
            <a:endParaRPr/>
          </a:p>
          <a:p>
            <a:pPr indent="-171450" lvl="1" marL="628650" rtl="0" algn="l">
              <a:spcBef>
                <a:spcPts val="0"/>
              </a:spcBef>
              <a:spcAft>
                <a:spcPts val="0"/>
              </a:spcAft>
              <a:buClr>
                <a:schemeClr val="dk1"/>
              </a:buClr>
              <a:buSzPts val="1800"/>
              <a:buChar char="•"/>
            </a:pPr>
            <a:r>
              <a:rPr lang="en-US" u="sng">
                <a:solidFill>
                  <a:schemeClr val="hlink"/>
                </a:solidFill>
                <a:hlinkClick r:id="rId3"/>
              </a:rPr>
              <a:t>https://www.kali.org/downloads/</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Kali Virtual Machine Images:</a:t>
            </a:r>
            <a:endParaRPr/>
          </a:p>
          <a:p>
            <a:pPr indent="-171450" lvl="1" marL="628650" rtl="0" algn="l">
              <a:spcBef>
                <a:spcPts val="0"/>
              </a:spcBef>
              <a:spcAft>
                <a:spcPts val="0"/>
              </a:spcAft>
              <a:buClr>
                <a:schemeClr val="dk1"/>
              </a:buClr>
              <a:buSzPts val="1800"/>
              <a:buChar char="•"/>
            </a:pPr>
            <a:r>
              <a:rPr lang="en-US" u="sng">
                <a:solidFill>
                  <a:schemeClr val="hlink"/>
                </a:solidFill>
                <a:hlinkClick r:id="rId4"/>
              </a:rPr>
              <a:t>https://www.offensive-security.com/kali-linux-vmware-virtualbox-image-download/</a:t>
            </a:r>
            <a:endParaRPr/>
          </a:p>
          <a:p>
            <a:pPr indent="-57150" lvl="1" marL="628650" rtl="0" algn="l">
              <a:spcBef>
                <a:spcPts val="0"/>
              </a:spcBef>
              <a:spcAft>
                <a:spcPts val="0"/>
              </a:spcAft>
              <a:buClr>
                <a:schemeClr val="dk1"/>
              </a:buClr>
              <a:buSzPts val="1800"/>
              <a:buNone/>
            </a:pPr>
            <a:r>
              <a:t/>
            </a:r>
            <a:endParaRPr/>
          </a:p>
        </p:txBody>
      </p:sp>
      <p:sp>
        <p:nvSpPr>
          <p:cNvPr id="443" name="Google Shape;443;p54"/>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Toolkit for this Semester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550"/>
              <a:buChar char="•"/>
            </a:pPr>
            <a:r>
              <a:rPr lang="en-US" sz="1550"/>
              <a:t>Virtualizing makes a pen tester’s toolkit easy to manage, configure, backup, and duplicate</a:t>
            </a:r>
            <a:endParaRPr/>
          </a:p>
          <a:p>
            <a:pPr indent="98425" lvl="0" marL="0" rtl="0" algn="l">
              <a:lnSpc>
                <a:spcPct val="80000"/>
              </a:lnSpc>
              <a:spcBef>
                <a:spcPts val="0"/>
              </a:spcBef>
              <a:spcAft>
                <a:spcPts val="0"/>
              </a:spcAft>
              <a:buClr>
                <a:schemeClr val="dk1"/>
              </a:buClr>
              <a:buSzPts val="1550"/>
              <a:buNone/>
            </a:pPr>
            <a:r>
              <a:t/>
            </a:r>
            <a:endParaRPr sz="1550"/>
          </a:p>
          <a:p>
            <a:pPr indent="0" lvl="0" marL="0" rtl="0" algn="l">
              <a:lnSpc>
                <a:spcPct val="80000"/>
              </a:lnSpc>
              <a:spcBef>
                <a:spcPts val="0"/>
              </a:spcBef>
              <a:spcAft>
                <a:spcPts val="0"/>
              </a:spcAft>
              <a:buClr>
                <a:schemeClr val="dk1"/>
              </a:buClr>
              <a:buSzPts val="1550"/>
              <a:buChar char="•"/>
            </a:pPr>
            <a:r>
              <a:rPr lang="en-US" sz="1550"/>
              <a:t>VirtualBox is a completely free virtualization tool able to make new VMs, import, and export appliances. Windows, Mac, and Linux</a:t>
            </a:r>
            <a:endParaRPr/>
          </a:p>
          <a:p>
            <a:pPr indent="-171450" lvl="1" marL="628650" rtl="0" algn="l">
              <a:lnSpc>
                <a:spcPct val="80000"/>
              </a:lnSpc>
              <a:spcBef>
                <a:spcPts val="0"/>
              </a:spcBef>
              <a:spcAft>
                <a:spcPts val="0"/>
              </a:spcAft>
              <a:buClr>
                <a:schemeClr val="dk1"/>
              </a:buClr>
              <a:buSzPts val="1395"/>
              <a:buChar char="•"/>
            </a:pPr>
            <a:r>
              <a:rPr lang="en-US" sz="1395"/>
              <a:t>I use and recommend VirtualBox</a:t>
            </a:r>
            <a:endParaRPr/>
          </a:p>
          <a:p>
            <a:pPr indent="-171450" lvl="1" marL="628650" rtl="0" algn="l">
              <a:lnSpc>
                <a:spcPct val="80000"/>
              </a:lnSpc>
              <a:spcBef>
                <a:spcPts val="0"/>
              </a:spcBef>
              <a:spcAft>
                <a:spcPts val="0"/>
              </a:spcAft>
              <a:buClr>
                <a:schemeClr val="dk1"/>
              </a:buClr>
              <a:buSzPts val="1395"/>
              <a:buChar char="•"/>
            </a:pPr>
            <a:r>
              <a:rPr lang="en-US" sz="1395" u="sng">
                <a:solidFill>
                  <a:schemeClr val="hlink"/>
                </a:solidFill>
                <a:hlinkClick r:id="rId3"/>
              </a:rPr>
              <a:t>https://www.VirtualBox.org/wiki/Downloads</a:t>
            </a:r>
            <a:endParaRPr sz="1395"/>
          </a:p>
          <a:p>
            <a:pPr indent="-82867" lvl="1" marL="628650" rtl="0" algn="l">
              <a:lnSpc>
                <a:spcPct val="80000"/>
              </a:lnSpc>
              <a:spcBef>
                <a:spcPts val="0"/>
              </a:spcBef>
              <a:spcAft>
                <a:spcPts val="0"/>
              </a:spcAft>
              <a:buClr>
                <a:schemeClr val="dk1"/>
              </a:buClr>
              <a:buSzPts val="1395"/>
              <a:buNone/>
            </a:pPr>
            <a:r>
              <a:t/>
            </a:r>
            <a:endParaRPr sz="1395"/>
          </a:p>
          <a:p>
            <a:pPr indent="0" lvl="0" marL="0" rtl="0" algn="l">
              <a:lnSpc>
                <a:spcPct val="80000"/>
              </a:lnSpc>
              <a:spcBef>
                <a:spcPts val="0"/>
              </a:spcBef>
              <a:spcAft>
                <a:spcPts val="0"/>
              </a:spcAft>
              <a:buClr>
                <a:schemeClr val="dk1"/>
              </a:buClr>
              <a:buSzPts val="1550"/>
              <a:buChar char="•"/>
            </a:pPr>
            <a:r>
              <a:rPr lang="en-US" sz="1550"/>
              <a:t>VMware Workstation Player is free (not the pro version) and Kali VMWare images are available from their website. You cannot make new VMs with the free version</a:t>
            </a:r>
            <a:endParaRPr/>
          </a:p>
          <a:p>
            <a:pPr indent="-171450" lvl="1" marL="628650" rtl="0" algn="l">
              <a:lnSpc>
                <a:spcPct val="80000"/>
              </a:lnSpc>
              <a:spcBef>
                <a:spcPts val="0"/>
              </a:spcBef>
              <a:spcAft>
                <a:spcPts val="0"/>
              </a:spcAft>
              <a:buClr>
                <a:schemeClr val="dk1"/>
              </a:buClr>
              <a:buSzPts val="1395"/>
              <a:buChar char="•"/>
            </a:pPr>
            <a:r>
              <a:rPr lang="en-US" sz="1395" u="sng">
                <a:solidFill>
                  <a:schemeClr val="hlink"/>
                </a:solidFill>
                <a:hlinkClick r:id="rId4"/>
              </a:rPr>
              <a:t>http://www.vmware.com/products/player/playerpro-evaluation.html</a:t>
            </a:r>
            <a:endParaRPr sz="1395"/>
          </a:p>
          <a:p>
            <a:pPr indent="0" lvl="0" marL="0" rtl="0" algn="l">
              <a:lnSpc>
                <a:spcPct val="80000"/>
              </a:lnSpc>
              <a:spcBef>
                <a:spcPts val="0"/>
              </a:spcBef>
              <a:spcAft>
                <a:spcPts val="0"/>
              </a:spcAft>
              <a:buClr>
                <a:schemeClr val="dk1"/>
              </a:buClr>
              <a:buSzPts val="1550"/>
              <a:buNone/>
            </a:pPr>
            <a:r>
              <a:t/>
            </a:r>
            <a:endParaRPr sz="1550"/>
          </a:p>
          <a:p>
            <a:pPr indent="0" lvl="0" marL="0" rtl="0" algn="l">
              <a:lnSpc>
                <a:spcPct val="80000"/>
              </a:lnSpc>
              <a:spcBef>
                <a:spcPts val="0"/>
              </a:spcBef>
              <a:spcAft>
                <a:spcPts val="0"/>
              </a:spcAft>
              <a:buClr>
                <a:schemeClr val="dk1"/>
              </a:buClr>
              <a:buSzPts val="1550"/>
              <a:buChar char="•"/>
            </a:pPr>
            <a:r>
              <a:rPr lang="en-US" sz="1550"/>
              <a:t>How you set up your pen testing toolkit is up to you</a:t>
            </a:r>
            <a:endParaRPr/>
          </a:p>
          <a:p>
            <a:pPr indent="-171450" lvl="1" marL="628650" rtl="0" algn="l">
              <a:lnSpc>
                <a:spcPct val="80000"/>
              </a:lnSpc>
              <a:spcBef>
                <a:spcPts val="0"/>
              </a:spcBef>
              <a:spcAft>
                <a:spcPts val="0"/>
              </a:spcAft>
              <a:buClr>
                <a:schemeClr val="dk1"/>
              </a:buClr>
              <a:buSzPts val="1395"/>
              <a:buChar char="•"/>
            </a:pPr>
            <a:r>
              <a:rPr lang="en-US" sz="1395"/>
              <a:t>I use Windows 10 with VirtualBox and Kali</a:t>
            </a:r>
            <a:endParaRPr/>
          </a:p>
          <a:p>
            <a:pPr indent="-171450" lvl="1" marL="628650" rtl="0" algn="l">
              <a:lnSpc>
                <a:spcPct val="80000"/>
              </a:lnSpc>
              <a:spcBef>
                <a:spcPts val="0"/>
              </a:spcBef>
              <a:spcAft>
                <a:spcPts val="0"/>
              </a:spcAft>
              <a:buClr>
                <a:schemeClr val="dk1"/>
              </a:buClr>
              <a:buSzPts val="1395"/>
              <a:buChar char="•"/>
            </a:pPr>
            <a:r>
              <a:rPr lang="en-US" sz="1395"/>
              <a:t>If needed, I also use a live version of Kali with persistent storage</a:t>
            </a:r>
            <a:endParaRPr/>
          </a:p>
          <a:p>
            <a:pPr indent="-171450" lvl="2" marL="1085850" rtl="0" algn="l">
              <a:lnSpc>
                <a:spcPct val="80000"/>
              </a:lnSpc>
              <a:spcBef>
                <a:spcPts val="0"/>
              </a:spcBef>
              <a:spcAft>
                <a:spcPts val="0"/>
              </a:spcAft>
              <a:buClr>
                <a:schemeClr val="dk1"/>
              </a:buClr>
              <a:buSzPts val="1240"/>
              <a:buChar char="•"/>
            </a:pPr>
            <a:r>
              <a:rPr lang="en-US" sz="1240"/>
              <a:t>VMware / Windows has some compatibility issues with USB radios and wifi cards</a:t>
            </a:r>
            <a:endParaRPr/>
          </a:p>
          <a:p>
            <a:pPr indent="98425" lvl="0" marL="0" rtl="0" algn="l">
              <a:lnSpc>
                <a:spcPct val="80000"/>
              </a:lnSpc>
              <a:spcBef>
                <a:spcPts val="0"/>
              </a:spcBef>
              <a:spcAft>
                <a:spcPts val="0"/>
              </a:spcAft>
              <a:buClr>
                <a:schemeClr val="dk1"/>
              </a:buClr>
              <a:buSzPts val="1550"/>
              <a:buNone/>
            </a:pPr>
            <a:r>
              <a:t/>
            </a:r>
            <a:endParaRPr sz="1550"/>
          </a:p>
          <a:p>
            <a:pPr indent="0" lvl="0" marL="0" rtl="0" algn="l">
              <a:lnSpc>
                <a:spcPct val="80000"/>
              </a:lnSpc>
              <a:spcBef>
                <a:spcPts val="0"/>
              </a:spcBef>
              <a:spcAft>
                <a:spcPts val="0"/>
              </a:spcAft>
              <a:buClr>
                <a:schemeClr val="dk1"/>
              </a:buClr>
              <a:buSzPts val="1550"/>
              <a:buChar char="•"/>
            </a:pPr>
            <a:r>
              <a:rPr lang="en-US" sz="1550"/>
              <a:t>If virtualizing your toolkit, enable bridged network connection</a:t>
            </a:r>
            <a:endParaRPr/>
          </a:p>
          <a:p>
            <a:pPr indent="-171450" lvl="1" marL="628650" rtl="0" algn="l">
              <a:lnSpc>
                <a:spcPct val="80000"/>
              </a:lnSpc>
              <a:spcBef>
                <a:spcPts val="0"/>
              </a:spcBef>
              <a:spcAft>
                <a:spcPts val="0"/>
              </a:spcAft>
              <a:buClr>
                <a:schemeClr val="dk1"/>
              </a:buClr>
              <a:buSzPts val="1395"/>
              <a:buChar char="•"/>
            </a:pPr>
            <a:r>
              <a:rPr lang="en-US" sz="1395"/>
              <a:t>This will allow the testing OS to talk directly to the network with minimal interference by the host OS and virtualizing software</a:t>
            </a:r>
            <a:endParaRPr/>
          </a:p>
          <a:p>
            <a:pPr indent="98425" lvl="0" marL="0" rtl="0" algn="l">
              <a:lnSpc>
                <a:spcPct val="80000"/>
              </a:lnSpc>
              <a:spcBef>
                <a:spcPts val="0"/>
              </a:spcBef>
              <a:spcAft>
                <a:spcPts val="0"/>
              </a:spcAft>
              <a:buClr>
                <a:schemeClr val="dk1"/>
              </a:buClr>
              <a:buSzPts val="1550"/>
              <a:buNone/>
            </a:pPr>
            <a:r>
              <a:t/>
            </a:r>
            <a:endParaRPr sz="1550"/>
          </a:p>
        </p:txBody>
      </p:sp>
      <p:sp>
        <p:nvSpPr>
          <p:cNvPr id="449" name="Google Shape;449;p55"/>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Virtualization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Ideally, we want to be as close to our target as possible</a:t>
            </a:r>
            <a:endParaRPr/>
          </a:p>
          <a:p>
            <a:pPr indent="-171450" lvl="1" marL="628650" rtl="0" algn="l">
              <a:spcBef>
                <a:spcPts val="0"/>
              </a:spcBef>
              <a:spcAft>
                <a:spcPts val="0"/>
              </a:spcAft>
              <a:buClr>
                <a:schemeClr val="dk1"/>
              </a:buClr>
              <a:buSzPts val="1800"/>
              <a:buChar char="•"/>
            </a:pPr>
            <a:r>
              <a:rPr lang="en-US"/>
              <a:t>Direct connection to LAN</a:t>
            </a:r>
            <a:endParaRPr/>
          </a:p>
          <a:p>
            <a:pPr indent="-171450" lvl="1" marL="628650" rtl="0" algn="l">
              <a:spcBef>
                <a:spcPts val="0"/>
              </a:spcBef>
              <a:spcAft>
                <a:spcPts val="0"/>
              </a:spcAft>
              <a:buClr>
                <a:schemeClr val="dk1"/>
              </a:buClr>
              <a:buSzPts val="1800"/>
              <a:buChar char="•"/>
            </a:pPr>
            <a:r>
              <a:rPr lang="en-US"/>
              <a:t>No firewall or IDS/IPS unless explicitly part of the test</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For internet-based scanning, we need to work with our ISP</a:t>
            </a:r>
            <a:endParaRPr/>
          </a:p>
          <a:p>
            <a:pPr indent="-171450" lvl="1" marL="628650" rtl="0" algn="l">
              <a:spcBef>
                <a:spcPts val="0"/>
              </a:spcBef>
              <a:spcAft>
                <a:spcPts val="0"/>
              </a:spcAft>
              <a:buClr>
                <a:schemeClr val="dk1"/>
              </a:buClr>
              <a:buSzPts val="1800"/>
              <a:buChar char="•"/>
            </a:pPr>
            <a:r>
              <a:rPr lang="en-US"/>
              <a:t>ISPs detect and block scanning, recon, exploits, etc</a:t>
            </a:r>
            <a:endParaRPr/>
          </a:p>
          <a:p>
            <a:pPr indent="-171450" lvl="1" marL="628650" rtl="0" algn="l">
              <a:spcBef>
                <a:spcPts val="0"/>
              </a:spcBef>
              <a:spcAft>
                <a:spcPts val="0"/>
              </a:spcAft>
              <a:buClr>
                <a:schemeClr val="dk1"/>
              </a:buClr>
              <a:buSzPts val="1800"/>
              <a:buChar char="•"/>
            </a:pPr>
            <a:r>
              <a:rPr lang="en-US"/>
              <a:t>ISPs may also block incoming request responses</a:t>
            </a:r>
            <a:endParaRPr/>
          </a:p>
          <a:p>
            <a:pPr indent="-171450" lvl="1" marL="628650" rtl="0" algn="l">
              <a:spcBef>
                <a:spcPts val="0"/>
              </a:spcBef>
              <a:spcAft>
                <a:spcPts val="0"/>
              </a:spcAft>
              <a:buClr>
                <a:schemeClr val="dk1"/>
              </a:buClr>
              <a:buSzPts val="1800"/>
              <a:buChar char="•"/>
            </a:pPr>
            <a:r>
              <a:rPr lang="en-US"/>
              <a:t>Tests will be unsuccessful and full of errors</a:t>
            </a:r>
            <a:endParaRPr/>
          </a:p>
          <a:p>
            <a:pPr indent="-57150" lvl="1" marL="628650" rtl="0" algn="l">
              <a:spcBef>
                <a:spcPts val="0"/>
              </a:spcBef>
              <a:spcAft>
                <a:spcPts val="0"/>
              </a:spcAft>
              <a:buClr>
                <a:schemeClr val="dk1"/>
              </a:buClr>
              <a:buSzPts val="1800"/>
              <a:buNone/>
            </a:pPr>
            <a:r>
              <a:t/>
            </a:r>
            <a:endParaRPr/>
          </a:p>
          <a:p>
            <a:pPr indent="0" lvl="0" marL="0" rtl="0" algn="l">
              <a:spcBef>
                <a:spcPts val="0"/>
              </a:spcBef>
              <a:spcAft>
                <a:spcPts val="0"/>
              </a:spcAft>
              <a:buClr>
                <a:schemeClr val="dk1"/>
              </a:buClr>
              <a:buSzPts val="2000"/>
              <a:buChar char="•"/>
            </a:pPr>
            <a:r>
              <a:rPr lang="en-US"/>
              <a:t>Contact your ISP, explain your role as a penetration tester</a:t>
            </a:r>
            <a:endParaRPr/>
          </a:p>
          <a:p>
            <a:pPr indent="-171450" lvl="1" marL="628650" rtl="0" algn="l">
              <a:spcBef>
                <a:spcPts val="0"/>
              </a:spcBef>
              <a:spcAft>
                <a:spcPts val="0"/>
              </a:spcAft>
              <a:buClr>
                <a:schemeClr val="dk1"/>
              </a:buClr>
              <a:buSzPts val="1800"/>
              <a:buChar char="•"/>
            </a:pPr>
            <a:r>
              <a:rPr lang="en-US"/>
              <a:t>And be prepared to pay more for your monthly service</a:t>
            </a:r>
            <a:endParaRPr/>
          </a:p>
          <a:p>
            <a:pPr indent="-171450" lvl="1" marL="628650" rtl="0" algn="l">
              <a:spcBef>
                <a:spcPts val="0"/>
              </a:spcBef>
              <a:spcAft>
                <a:spcPts val="0"/>
              </a:spcAft>
              <a:buClr>
                <a:schemeClr val="dk1"/>
              </a:buClr>
              <a:buSzPts val="1800"/>
              <a:buChar char="•"/>
            </a:pPr>
            <a:r>
              <a:rPr lang="en-US"/>
              <a:t>May also be required to fill out a waiver of liability for DoS or provide your rules of engagement/test plan</a:t>
            </a:r>
            <a:endParaRPr/>
          </a:p>
        </p:txBody>
      </p:sp>
      <p:sp>
        <p:nvSpPr>
          <p:cNvPr id="455" name="Google Shape;455;p56"/>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Testing Network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7"/>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For our testing machines, we can’t run AV, personal, or network firewall</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AV will stop processes</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Firewalls will block traffic</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Proxies may modify http and other types of traffic</a:t>
            </a:r>
            <a:endParaRPr/>
          </a:p>
          <a:p>
            <a:pPr indent="-171450" lvl="1" marL="628650" rtl="0" algn="l">
              <a:spcBef>
                <a:spcPts val="0"/>
              </a:spcBef>
              <a:spcAft>
                <a:spcPts val="0"/>
              </a:spcAft>
              <a:buClr>
                <a:schemeClr val="dk1"/>
              </a:buClr>
              <a:buSzPts val="1800"/>
              <a:buChar char="•"/>
            </a:pPr>
            <a:r>
              <a:rPr lang="en-US"/>
              <a:t>Unless this is intentional</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Network devices performing NAT or PAT may fill up their tables, dropping traffic</a:t>
            </a:r>
            <a:endParaRPr/>
          </a:p>
        </p:txBody>
      </p:sp>
      <p:sp>
        <p:nvSpPr>
          <p:cNvPr id="461" name="Google Shape;461;p57"/>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Firewalls and local network</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8"/>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Our testing machine will be exposed – No AV, firewall, IDS, etc</a:t>
            </a:r>
            <a:endParaRPr/>
          </a:p>
          <a:p>
            <a:pPr indent="0" lvl="0" marL="0" rtl="0" algn="l">
              <a:spcBef>
                <a:spcPts val="0"/>
              </a:spcBef>
              <a:spcAft>
                <a:spcPts val="0"/>
              </a:spcAft>
              <a:buClr>
                <a:schemeClr val="dk1"/>
              </a:buClr>
              <a:buSzPts val="2000"/>
              <a:buChar char="•"/>
            </a:pPr>
            <a:r>
              <a:rPr lang="en-US"/>
              <a:t>Need to make sure everything is patched and configured for security</a:t>
            </a:r>
            <a:endParaRPr/>
          </a:p>
          <a:p>
            <a:pPr indent="-171450" lvl="1" marL="628650" rtl="0" algn="l">
              <a:spcBef>
                <a:spcPts val="0"/>
              </a:spcBef>
              <a:spcAft>
                <a:spcPts val="0"/>
              </a:spcAft>
              <a:buClr>
                <a:schemeClr val="dk1"/>
              </a:buClr>
              <a:buSzPts val="1800"/>
              <a:buChar char="•"/>
            </a:pPr>
            <a:r>
              <a:rPr lang="en-US"/>
              <a:t>Shut off all unnecessary services</a:t>
            </a:r>
            <a:endParaRPr/>
          </a:p>
          <a:p>
            <a:pPr indent="-171450" lvl="1" marL="628650" rtl="0" algn="l">
              <a:spcBef>
                <a:spcPts val="0"/>
              </a:spcBef>
              <a:spcAft>
                <a:spcPts val="0"/>
              </a:spcAft>
              <a:buClr>
                <a:schemeClr val="dk1"/>
              </a:buClr>
              <a:buSzPts val="1800"/>
              <a:buChar char="•"/>
            </a:pPr>
            <a:r>
              <a:rPr lang="en-US"/>
              <a:t>Properly configure all OS security controls</a:t>
            </a:r>
            <a:endParaRPr/>
          </a:p>
          <a:p>
            <a:pPr indent="-57150" lvl="1" marL="628650" rtl="0" algn="l">
              <a:spcBef>
                <a:spcPts val="0"/>
              </a:spcBef>
              <a:spcAft>
                <a:spcPts val="0"/>
              </a:spcAft>
              <a:buClr>
                <a:schemeClr val="dk1"/>
              </a:buClr>
              <a:buSzPts val="1800"/>
              <a:buNone/>
            </a:pPr>
            <a:r>
              <a:t/>
            </a:r>
            <a:endParaRPr/>
          </a:p>
          <a:p>
            <a:pPr indent="0" lvl="0" marL="0" rtl="0" algn="l">
              <a:spcBef>
                <a:spcPts val="0"/>
              </a:spcBef>
              <a:spcAft>
                <a:spcPts val="0"/>
              </a:spcAft>
              <a:buClr>
                <a:schemeClr val="dk1"/>
              </a:buClr>
              <a:buSzPts val="2000"/>
              <a:buChar char="•"/>
            </a:pPr>
            <a:r>
              <a:rPr lang="en-US"/>
              <a:t>What are my proper OS security configurations?</a:t>
            </a:r>
            <a:endParaRPr/>
          </a:p>
          <a:p>
            <a:pPr indent="-171450" lvl="1" marL="628650" rtl="0" algn="l">
              <a:spcBef>
                <a:spcPts val="0"/>
              </a:spcBef>
              <a:spcAft>
                <a:spcPts val="0"/>
              </a:spcAft>
              <a:buClr>
                <a:schemeClr val="dk1"/>
              </a:buClr>
              <a:buSzPts val="1800"/>
              <a:buChar char="•"/>
            </a:pPr>
            <a:r>
              <a:rPr lang="en-US"/>
              <a:t> Center for Internet Security – Security Benchmarks</a:t>
            </a:r>
            <a:endParaRPr/>
          </a:p>
          <a:p>
            <a:pPr indent="-171450" lvl="2" marL="1085850" rtl="0" algn="l">
              <a:spcBef>
                <a:spcPts val="0"/>
              </a:spcBef>
              <a:spcAft>
                <a:spcPts val="0"/>
              </a:spcAft>
              <a:buClr>
                <a:schemeClr val="dk1"/>
              </a:buClr>
              <a:buSzPts val="1600"/>
              <a:buChar char="•"/>
            </a:pPr>
            <a:r>
              <a:rPr b="1" lang="en-US"/>
              <a:t>NYU has a complete membership to all tools – </a:t>
            </a:r>
            <a:r>
              <a:rPr b="1" lang="en-US" u="sng"/>
              <a:t>registration required</a:t>
            </a:r>
            <a:endParaRPr/>
          </a:p>
          <a:p>
            <a:pPr indent="-171450" lvl="2" marL="1085850" rtl="0" algn="l">
              <a:spcBef>
                <a:spcPts val="0"/>
              </a:spcBef>
              <a:spcAft>
                <a:spcPts val="0"/>
              </a:spcAft>
              <a:buClr>
                <a:schemeClr val="dk1"/>
              </a:buClr>
              <a:buSzPts val="1600"/>
              <a:buChar char="•"/>
            </a:pPr>
            <a:r>
              <a:rPr lang="en-US" u="sng">
                <a:solidFill>
                  <a:schemeClr val="hlink"/>
                </a:solidFill>
                <a:hlinkClick r:id="rId3"/>
              </a:rPr>
              <a:t>https://benchmarks.cisecurity.org/downloads/browse/index.cfm?category=benchmarks</a:t>
            </a:r>
            <a:endParaRPr/>
          </a:p>
          <a:p>
            <a:pPr indent="-171450" lvl="1" marL="628650" rtl="0" algn="l">
              <a:spcBef>
                <a:spcPts val="0"/>
              </a:spcBef>
              <a:spcAft>
                <a:spcPts val="0"/>
              </a:spcAft>
              <a:buClr>
                <a:schemeClr val="dk1"/>
              </a:buClr>
              <a:buSzPts val="1800"/>
              <a:buChar char="•"/>
            </a:pPr>
            <a:r>
              <a:rPr lang="en-US"/>
              <a:t>DoD Security Technical Implementation Guides (STIGs)</a:t>
            </a:r>
            <a:endParaRPr/>
          </a:p>
          <a:p>
            <a:pPr indent="-171450" lvl="2" marL="1085850" rtl="0" algn="l">
              <a:spcBef>
                <a:spcPts val="0"/>
              </a:spcBef>
              <a:spcAft>
                <a:spcPts val="0"/>
              </a:spcAft>
              <a:buClr>
                <a:schemeClr val="dk1"/>
              </a:buClr>
              <a:buSzPts val="1600"/>
              <a:buChar char="•"/>
            </a:pPr>
            <a:r>
              <a:rPr lang="en-US" u="sng">
                <a:solidFill>
                  <a:schemeClr val="hlink"/>
                </a:solidFill>
                <a:hlinkClick r:id="rId4"/>
              </a:rPr>
              <a:t>http://iase.disa.mil/stigs/Pages/a-z.aspx</a:t>
            </a:r>
            <a:endParaRPr/>
          </a:p>
          <a:p>
            <a:pPr indent="-171450" lvl="2" marL="1085850" rtl="0" algn="l">
              <a:spcBef>
                <a:spcPts val="0"/>
              </a:spcBef>
              <a:spcAft>
                <a:spcPts val="0"/>
              </a:spcAft>
              <a:buClr>
                <a:schemeClr val="dk1"/>
              </a:buClr>
              <a:buSzPts val="1600"/>
              <a:buChar char="•"/>
            </a:pPr>
            <a:r>
              <a:rPr lang="en-US"/>
              <a:t>STIG Viewer - </a:t>
            </a:r>
            <a:r>
              <a:rPr lang="en-US" u="sng">
                <a:solidFill>
                  <a:schemeClr val="hlink"/>
                </a:solidFill>
                <a:hlinkClick r:id="rId5"/>
              </a:rPr>
              <a:t>http://iase.disa.mil/stigs/Pages/stig-viewing-guidance.aspx</a:t>
            </a:r>
            <a:endParaRPr/>
          </a:p>
          <a:p>
            <a:pPr indent="-57150" lvl="1" marL="628650" rtl="0" algn="l">
              <a:spcBef>
                <a:spcPts val="0"/>
              </a:spcBef>
              <a:spcAft>
                <a:spcPts val="0"/>
              </a:spcAft>
              <a:buClr>
                <a:schemeClr val="dk1"/>
              </a:buClr>
              <a:buSzPts val="1800"/>
              <a:buNone/>
            </a:pPr>
            <a:r>
              <a:t/>
            </a:r>
            <a:endParaRPr/>
          </a:p>
          <a:p>
            <a:pPr indent="127000" lvl="0" marL="0" rtl="0" algn="l">
              <a:spcBef>
                <a:spcPts val="0"/>
              </a:spcBef>
              <a:spcAft>
                <a:spcPts val="0"/>
              </a:spcAft>
              <a:buClr>
                <a:schemeClr val="dk1"/>
              </a:buClr>
              <a:buSzPts val="2000"/>
              <a:buNone/>
            </a:pPr>
            <a:r>
              <a:t/>
            </a:r>
            <a:endParaRPr/>
          </a:p>
        </p:txBody>
      </p:sp>
      <p:sp>
        <p:nvSpPr>
          <p:cNvPr id="467" name="Google Shape;467;p58"/>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Testing Toolkit - Hardening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9"/>
          <p:cNvSpPr txBox="1"/>
          <p:nvPr>
            <p:ph idx="1" type="body"/>
          </p:nvPr>
        </p:nvSpPr>
        <p:spPr>
          <a:xfrm>
            <a:off x="287338" y="922338"/>
            <a:ext cx="8572500" cy="395446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850"/>
              <a:buFont typeface="Arial"/>
              <a:buChar char="•"/>
            </a:pPr>
            <a:r>
              <a:rPr lang="en-US" sz="1850"/>
              <a:t>Ideally, we will not be storing any sensitive or critical information on our testing machine</a:t>
            </a:r>
            <a:endParaRPr/>
          </a:p>
          <a:p>
            <a:pPr indent="0" lvl="0" marL="0" rtl="0" algn="l">
              <a:lnSpc>
                <a:spcPct val="90000"/>
              </a:lnSpc>
              <a:spcBef>
                <a:spcPts val="0"/>
              </a:spcBef>
              <a:spcAft>
                <a:spcPts val="0"/>
              </a:spcAft>
              <a:buClr>
                <a:schemeClr val="dk1"/>
              </a:buClr>
              <a:buSzPts val="1850"/>
              <a:buFont typeface="Arial"/>
              <a:buChar char="•"/>
            </a:pPr>
            <a:r>
              <a:rPr lang="en-US" sz="1850"/>
              <a:t>Even with all the system hardening, our machine is still exposed</a:t>
            </a:r>
            <a:endParaRPr/>
          </a:p>
          <a:p>
            <a:pPr indent="-171450" lvl="1" marL="628650" rtl="0" algn="l">
              <a:lnSpc>
                <a:spcPct val="90000"/>
              </a:lnSpc>
              <a:spcBef>
                <a:spcPts val="0"/>
              </a:spcBef>
              <a:spcAft>
                <a:spcPts val="0"/>
              </a:spcAft>
              <a:buClr>
                <a:schemeClr val="dk1"/>
              </a:buClr>
              <a:buSzPts val="1665"/>
              <a:buFont typeface="Arial"/>
              <a:buChar char="•"/>
            </a:pPr>
            <a:r>
              <a:rPr lang="en-US" sz="1665"/>
              <a:t>Expect it to be targeted, plan on it to get owned</a:t>
            </a:r>
            <a:endParaRPr/>
          </a:p>
          <a:p>
            <a:pPr indent="117475" lvl="0" marL="0" rtl="0" algn="l">
              <a:lnSpc>
                <a:spcPct val="90000"/>
              </a:lnSpc>
              <a:spcBef>
                <a:spcPts val="0"/>
              </a:spcBef>
              <a:spcAft>
                <a:spcPts val="0"/>
              </a:spcAft>
              <a:buClr>
                <a:schemeClr val="dk1"/>
              </a:buClr>
              <a:buSzPts val="1850"/>
              <a:buNone/>
            </a:pPr>
            <a:r>
              <a:t/>
            </a:r>
            <a:endParaRPr sz="1850"/>
          </a:p>
          <a:p>
            <a:pPr indent="0" lvl="0" marL="0" rtl="0" algn="l">
              <a:lnSpc>
                <a:spcPct val="90000"/>
              </a:lnSpc>
              <a:spcBef>
                <a:spcPts val="0"/>
              </a:spcBef>
              <a:spcAft>
                <a:spcPts val="0"/>
              </a:spcAft>
              <a:buClr>
                <a:schemeClr val="dk1"/>
              </a:buClr>
              <a:buSzPts val="1850"/>
              <a:buChar char="•"/>
            </a:pPr>
            <a:r>
              <a:rPr lang="en-US" sz="1850"/>
              <a:t>Remember, test data may contain very sensitive customer information</a:t>
            </a:r>
            <a:endParaRPr/>
          </a:p>
          <a:p>
            <a:pPr indent="-65722" lvl="1" marL="628650" rtl="0" algn="l">
              <a:lnSpc>
                <a:spcPct val="90000"/>
              </a:lnSpc>
              <a:spcBef>
                <a:spcPts val="0"/>
              </a:spcBef>
              <a:spcAft>
                <a:spcPts val="0"/>
              </a:spcAft>
              <a:buClr>
                <a:schemeClr val="dk1"/>
              </a:buClr>
              <a:buSzPts val="1665"/>
              <a:buFont typeface="Arial"/>
              <a:buNone/>
            </a:pPr>
            <a:r>
              <a:t/>
            </a:r>
            <a:endParaRPr sz="1665"/>
          </a:p>
          <a:p>
            <a:pPr indent="0" lvl="0" marL="0" rtl="0" algn="l">
              <a:lnSpc>
                <a:spcPct val="90000"/>
              </a:lnSpc>
              <a:spcBef>
                <a:spcPts val="0"/>
              </a:spcBef>
              <a:spcAft>
                <a:spcPts val="0"/>
              </a:spcAft>
              <a:buClr>
                <a:schemeClr val="dk1"/>
              </a:buClr>
              <a:buSzPts val="1850"/>
              <a:buChar char="•"/>
            </a:pPr>
            <a:r>
              <a:rPr lang="en-US" sz="1850"/>
              <a:t>USB / SD card storage for emerging test results</a:t>
            </a:r>
            <a:endParaRPr/>
          </a:p>
          <a:p>
            <a:pPr indent="117475" lvl="0" marL="0" rtl="0" algn="l">
              <a:lnSpc>
                <a:spcPct val="90000"/>
              </a:lnSpc>
              <a:spcBef>
                <a:spcPts val="0"/>
              </a:spcBef>
              <a:spcAft>
                <a:spcPts val="0"/>
              </a:spcAft>
              <a:buClr>
                <a:schemeClr val="dk1"/>
              </a:buClr>
              <a:buSzPts val="1850"/>
              <a:buNone/>
            </a:pPr>
            <a:r>
              <a:t/>
            </a:r>
            <a:endParaRPr sz="1850"/>
          </a:p>
          <a:p>
            <a:pPr indent="0" lvl="0" marL="0" rtl="0" algn="l">
              <a:lnSpc>
                <a:spcPct val="90000"/>
              </a:lnSpc>
              <a:spcBef>
                <a:spcPts val="0"/>
              </a:spcBef>
              <a:spcAft>
                <a:spcPts val="0"/>
              </a:spcAft>
              <a:buClr>
                <a:schemeClr val="dk1"/>
              </a:buClr>
              <a:buSzPts val="1850"/>
              <a:buChar char="•"/>
            </a:pPr>
            <a:r>
              <a:rPr lang="en-US" sz="1850"/>
              <a:t>Full drive encryption</a:t>
            </a:r>
            <a:endParaRPr/>
          </a:p>
          <a:p>
            <a:pPr indent="-171450" lvl="1" marL="628650" rtl="0" algn="l">
              <a:lnSpc>
                <a:spcPct val="90000"/>
              </a:lnSpc>
              <a:spcBef>
                <a:spcPts val="0"/>
              </a:spcBef>
              <a:spcAft>
                <a:spcPts val="0"/>
              </a:spcAft>
              <a:buClr>
                <a:schemeClr val="dk1"/>
              </a:buClr>
              <a:buSzPts val="1665"/>
              <a:buFont typeface="Arial"/>
              <a:buChar char="•"/>
            </a:pPr>
            <a:r>
              <a:rPr lang="en-US" sz="1665"/>
              <a:t>Window - BitLocker</a:t>
            </a:r>
            <a:endParaRPr/>
          </a:p>
          <a:p>
            <a:pPr indent="-171450" lvl="1" marL="628650" rtl="0" algn="l">
              <a:lnSpc>
                <a:spcPct val="90000"/>
              </a:lnSpc>
              <a:spcBef>
                <a:spcPts val="0"/>
              </a:spcBef>
              <a:spcAft>
                <a:spcPts val="0"/>
              </a:spcAft>
              <a:buClr>
                <a:schemeClr val="dk1"/>
              </a:buClr>
              <a:buSzPts val="1665"/>
              <a:buFont typeface="Arial"/>
              <a:buChar char="•"/>
            </a:pPr>
            <a:r>
              <a:rPr lang="en-US" sz="1665"/>
              <a:t>Linux - Cryptographic File System</a:t>
            </a:r>
            <a:endParaRPr/>
          </a:p>
          <a:p>
            <a:pPr indent="-65722" lvl="1" marL="628650" rtl="0" algn="l">
              <a:lnSpc>
                <a:spcPct val="90000"/>
              </a:lnSpc>
              <a:spcBef>
                <a:spcPts val="0"/>
              </a:spcBef>
              <a:spcAft>
                <a:spcPts val="0"/>
              </a:spcAft>
              <a:buClr>
                <a:schemeClr val="dk1"/>
              </a:buClr>
              <a:buSzPts val="1665"/>
              <a:buFont typeface="Arial"/>
              <a:buNone/>
            </a:pPr>
            <a:r>
              <a:t/>
            </a:r>
            <a:endParaRPr sz="1665"/>
          </a:p>
          <a:p>
            <a:pPr indent="0" lvl="0" marL="0" rtl="0" algn="l">
              <a:lnSpc>
                <a:spcPct val="90000"/>
              </a:lnSpc>
              <a:spcBef>
                <a:spcPts val="0"/>
              </a:spcBef>
              <a:spcAft>
                <a:spcPts val="0"/>
              </a:spcAft>
              <a:buClr>
                <a:schemeClr val="dk1"/>
              </a:buClr>
              <a:buSzPts val="1850"/>
              <a:buChar char="•"/>
            </a:pPr>
            <a:r>
              <a:rPr lang="en-US" sz="1850"/>
              <a:t>On-the-fly Encryption (OTFE)</a:t>
            </a:r>
            <a:endParaRPr/>
          </a:p>
          <a:p>
            <a:pPr indent="-171450" lvl="1" marL="628650" rtl="0" algn="l">
              <a:lnSpc>
                <a:spcPct val="90000"/>
              </a:lnSpc>
              <a:spcBef>
                <a:spcPts val="0"/>
              </a:spcBef>
              <a:spcAft>
                <a:spcPts val="0"/>
              </a:spcAft>
              <a:buClr>
                <a:schemeClr val="dk1"/>
              </a:buClr>
              <a:buSzPts val="1665"/>
              <a:buFont typeface="Arial"/>
              <a:buChar char="•"/>
            </a:pPr>
            <a:r>
              <a:rPr lang="en-US" sz="1665"/>
              <a:t>VeraCrypt, open source (TrueCrypt successor), still actively maintained</a:t>
            </a:r>
            <a:endParaRPr/>
          </a:p>
          <a:p>
            <a:pPr indent="117475" lvl="0" marL="0" rtl="0" algn="l">
              <a:lnSpc>
                <a:spcPct val="90000"/>
              </a:lnSpc>
              <a:spcBef>
                <a:spcPts val="0"/>
              </a:spcBef>
              <a:spcAft>
                <a:spcPts val="0"/>
              </a:spcAft>
              <a:buClr>
                <a:schemeClr val="dk1"/>
              </a:buClr>
              <a:buSzPts val="1850"/>
              <a:buNone/>
            </a:pPr>
            <a:r>
              <a:t/>
            </a:r>
            <a:endParaRPr sz="1850"/>
          </a:p>
        </p:txBody>
      </p:sp>
      <p:sp>
        <p:nvSpPr>
          <p:cNvPr id="473" name="Google Shape;473;p59"/>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Encryption and External Storage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6"/>
          <p:cNvSpPr txBox="1"/>
          <p:nvPr>
            <p:ph idx="1" type="body"/>
          </p:nvPr>
        </p:nvSpPr>
        <p:spPr>
          <a:xfrm>
            <a:off x="227751" y="1429555"/>
            <a:ext cx="3637261" cy="2343956"/>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latin typeface="Arial"/>
                <a:ea typeface="Arial"/>
                <a:cs typeface="Arial"/>
                <a:sym typeface="Arial"/>
              </a:rPr>
              <a:t>Case Study</a:t>
            </a:r>
            <a:endParaRPr/>
          </a:p>
          <a:p>
            <a:pPr indent="0" lvl="0" marL="0" rtl="0" algn="l">
              <a:spcBef>
                <a:spcPts val="0"/>
              </a:spcBef>
              <a:spcAft>
                <a:spcPts val="0"/>
              </a:spcAft>
              <a:buNone/>
            </a:pPr>
            <a:r>
              <a:rPr lang="en-US" sz="1400">
                <a:latin typeface="Arial"/>
                <a:ea typeface="Arial"/>
                <a:cs typeface="Arial"/>
                <a:sym typeface="Arial"/>
              </a:rPr>
              <a:t>Phineas Fisher vs Hacking Team</a:t>
            </a:r>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txBox="1"/>
          <p:nvPr>
            <p:ph idx="1" type="body"/>
          </p:nvPr>
        </p:nvSpPr>
        <p:spPr>
          <a:xfrm>
            <a:off x="287338" y="922338"/>
            <a:ext cx="8629650" cy="39544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After each test, your pen testing machines will contain logs and traces of customer data</a:t>
            </a:r>
            <a:endParaRPr/>
          </a:p>
          <a:p>
            <a:pPr indent="-171450" lvl="1" marL="628650" rtl="0" algn="l">
              <a:spcBef>
                <a:spcPts val="0"/>
              </a:spcBef>
              <a:spcAft>
                <a:spcPts val="0"/>
              </a:spcAft>
              <a:buClr>
                <a:schemeClr val="dk1"/>
              </a:buClr>
              <a:buSzPts val="1800"/>
              <a:buChar char="•"/>
            </a:pPr>
            <a:r>
              <a:rPr lang="en-US"/>
              <a:t>Network information</a:t>
            </a:r>
            <a:endParaRPr/>
          </a:p>
          <a:p>
            <a:pPr indent="-171450" lvl="1" marL="628650" rtl="0" algn="l">
              <a:spcBef>
                <a:spcPts val="0"/>
              </a:spcBef>
              <a:spcAft>
                <a:spcPts val="0"/>
              </a:spcAft>
              <a:buClr>
                <a:schemeClr val="dk1"/>
              </a:buClr>
              <a:buSzPts val="1800"/>
              <a:buChar char="•"/>
            </a:pPr>
            <a:r>
              <a:rPr lang="en-US"/>
              <a:t>Vulnerabilities</a:t>
            </a:r>
            <a:endParaRPr/>
          </a:p>
          <a:p>
            <a:pPr indent="-171450" lvl="1" marL="628650" rtl="0" algn="l">
              <a:spcBef>
                <a:spcPts val="0"/>
              </a:spcBef>
              <a:spcAft>
                <a:spcPts val="0"/>
              </a:spcAft>
              <a:buClr>
                <a:schemeClr val="dk1"/>
              </a:buClr>
              <a:buSzPts val="1800"/>
              <a:buChar char="•"/>
            </a:pPr>
            <a:r>
              <a:rPr lang="en-US"/>
              <a:t>Successful exploits</a:t>
            </a:r>
            <a:endParaRPr/>
          </a:p>
          <a:p>
            <a:pPr indent="-171450" lvl="1" marL="628650" rtl="0" algn="l">
              <a:spcBef>
                <a:spcPts val="0"/>
              </a:spcBef>
              <a:spcAft>
                <a:spcPts val="0"/>
              </a:spcAft>
              <a:buClr>
                <a:schemeClr val="dk1"/>
              </a:buClr>
              <a:buSzPts val="1800"/>
              <a:buChar char="•"/>
            </a:pPr>
            <a:r>
              <a:rPr lang="en-US"/>
              <a:t>Pillaged sensitive information</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Always move data to another secure system for processing and analyzing</a:t>
            </a:r>
            <a:endParaRPr/>
          </a:p>
          <a:p>
            <a:pPr indent="127000" lvl="0" marL="0" rtl="0" algn="l">
              <a:spcBef>
                <a:spcPts val="0"/>
              </a:spcBef>
              <a:spcAft>
                <a:spcPts val="0"/>
              </a:spcAft>
              <a:buClr>
                <a:schemeClr val="dk1"/>
              </a:buClr>
              <a:buSzPts val="2000"/>
              <a:buNone/>
            </a:pPr>
            <a:r>
              <a:t/>
            </a:r>
            <a:endParaRPr/>
          </a:p>
          <a:p>
            <a:pPr indent="0" lvl="0" marL="0" rtl="0" algn="l">
              <a:spcBef>
                <a:spcPts val="0"/>
              </a:spcBef>
              <a:spcAft>
                <a:spcPts val="0"/>
              </a:spcAft>
              <a:buClr>
                <a:schemeClr val="dk1"/>
              </a:buClr>
              <a:buSzPts val="2000"/>
              <a:buChar char="•"/>
            </a:pPr>
            <a:r>
              <a:rPr lang="en-US"/>
              <a:t>Very important to wipe all this case data from your machines as soon as it’s no longer needed</a:t>
            </a:r>
            <a:endParaRPr/>
          </a:p>
        </p:txBody>
      </p:sp>
      <p:sp>
        <p:nvSpPr>
          <p:cNvPr id="479" name="Google Shape;479;p60"/>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Scrubbing your Toolset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1"/>
          <p:cNvSpPr txBox="1"/>
          <p:nvPr>
            <p:ph idx="1" type="body"/>
          </p:nvPr>
        </p:nvSpPr>
        <p:spPr>
          <a:xfrm>
            <a:off x="287338" y="922338"/>
            <a:ext cx="8629650" cy="395446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Secure deletion tools that use overwriting</a:t>
            </a:r>
            <a:endParaRPr/>
          </a:p>
          <a:p>
            <a:pPr indent="-171450" lvl="1" marL="628650" rtl="0" algn="l">
              <a:spcBef>
                <a:spcPts val="0"/>
              </a:spcBef>
              <a:spcAft>
                <a:spcPts val="0"/>
              </a:spcAft>
              <a:buClr>
                <a:schemeClr val="dk1"/>
              </a:buClr>
              <a:buSzPts val="1800"/>
              <a:buChar char="•"/>
            </a:pPr>
            <a:r>
              <a:rPr lang="en-US"/>
              <a:t>Linux – Shred</a:t>
            </a:r>
            <a:endParaRPr/>
          </a:p>
          <a:p>
            <a:pPr indent="-171450" lvl="2" marL="1085850" rtl="0" algn="l">
              <a:spcBef>
                <a:spcPts val="0"/>
              </a:spcBef>
              <a:spcAft>
                <a:spcPts val="0"/>
              </a:spcAft>
              <a:buClr>
                <a:schemeClr val="dk1"/>
              </a:buClr>
              <a:buSzPts val="1600"/>
              <a:buChar char="•"/>
            </a:pPr>
            <a:r>
              <a:rPr lang="en-US"/>
              <a:t>Only deletes files not directories</a:t>
            </a:r>
            <a:endParaRPr/>
          </a:p>
          <a:p>
            <a:pPr indent="-171450" lvl="2" marL="1085850" rtl="0" algn="l">
              <a:spcBef>
                <a:spcPts val="0"/>
              </a:spcBef>
              <a:spcAft>
                <a:spcPts val="0"/>
              </a:spcAft>
              <a:buClr>
                <a:schemeClr val="dk1"/>
              </a:buClr>
              <a:buSzPts val="1600"/>
              <a:buChar char="•"/>
            </a:pPr>
            <a:r>
              <a:rPr lang="en-US"/>
              <a:t>You could </a:t>
            </a:r>
            <a:r>
              <a:rPr lang="en-US">
                <a:latin typeface="Consolas"/>
                <a:ea typeface="Consolas"/>
                <a:cs typeface="Consolas"/>
                <a:sym typeface="Consolas"/>
              </a:rPr>
              <a:t>shred</a:t>
            </a:r>
            <a:r>
              <a:rPr lang="en-US"/>
              <a:t> one file at a time, or</a:t>
            </a:r>
            <a:endParaRPr/>
          </a:p>
          <a:p>
            <a:pPr indent="-285750" lvl="4" marL="2114550" rtl="0" algn="l">
              <a:spcBef>
                <a:spcPts val="0"/>
              </a:spcBef>
              <a:spcAft>
                <a:spcPts val="0"/>
              </a:spcAft>
              <a:buClr>
                <a:schemeClr val="dk1"/>
              </a:buClr>
              <a:buSzPts val="1400"/>
              <a:buChar char="⮚"/>
            </a:pPr>
            <a:r>
              <a:rPr lang="en-US"/>
              <a:t>find [PATH_TO_DIR] -exec shred -u {} \;</a:t>
            </a:r>
            <a:endParaRPr/>
          </a:p>
          <a:p>
            <a:pPr indent="-196850" lvl="4" marL="2114550" rtl="0" algn="l">
              <a:spcBef>
                <a:spcPts val="0"/>
              </a:spcBef>
              <a:spcAft>
                <a:spcPts val="0"/>
              </a:spcAft>
              <a:buClr>
                <a:schemeClr val="dk1"/>
              </a:buClr>
              <a:buSzPts val="1400"/>
              <a:buNone/>
            </a:pPr>
            <a:r>
              <a:t/>
            </a:r>
            <a:endParaRPr/>
          </a:p>
          <a:p>
            <a:pPr indent="-171450" lvl="1" marL="628650" rtl="0" algn="l">
              <a:spcBef>
                <a:spcPts val="0"/>
              </a:spcBef>
              <a:spcAft>
                <a:spcPts val="0"/>
              </a:spcAft>
              <a:buClr>
                <a:schemeClr val="dk1"/>
              </a:buClr>
              <a:buSzPts val="1800"/>
              <a:buChar char="•"/>
            </a:pPr>
            <a:r>
              <a:rPr lang="en-US"/>
              <a:t>Windows – Cipher </a:t>
            </a:r>
            <a:endParaRPr/>
          </a:p>
          <a:p>
            <a:pPr indent="-171450" lvl="2" marL="1085850" rtl="0" algn="l">
              <a:spcBef>
                <a:spcPts val="0"/>
              </a:spcBef>
              <a:spcAft>
                <a:spcPts val="0"/>
              </a:spcAft>
              <a:buClr>
                <a:schemeClr val="dk1"/>
              </a:buClr>
              <a:buSzPts val="1600"/>
              <a:buChar char="•"/>
            </a:pPr>
            <a:r>
              <a:rPr lang="en-US"/>
              <a:t>Rewrites free space on entire partition</a:t>
            </a:r>
            <a:endParaRPr/>
          </a:p>
          <a:p>
            <a:pPr indent="-171450" lvl="2" marL="1085850" rtl="0" algn="l">
              <a:spcBef>
                <a:spcPts val="0"/>
              </a:spcBef>
              <a:spcAft>
                <a:spcPts val="0"/>
              </a:spcAft>
              <a:buClr>
                <a:schemeClr val="dk1"/>
              </a:buClr>
              <a:buSzPts val="1600"/>
              <a:buChar char="•"/>
            </a:pPr>
            <a:r>
              <a:rPr lang="en-US"/>
              <a:t>first delete all files and directories</a:t>
            </a:r>
            <a:endParaRPr/>
          </a:p>
          <a:p>
            <a:pPr indent="-285750" lvl="4" marL="2114550" rtl="0" algn="l">
              <a:spcBef>
                <a:spcPts val="0"/>
              </a:spcBef>
              <a:spcAft>
                <a:spcPts val="0"/>
              </a:spcAft>
              <a:buClr>
                <a:schemeClr val="dk1"/>
              </a:buClr>
              <a:buSzPts val="1400"/>
              <a:buChar char="⮚"/>
            </a:pPr>
            <a:r>
              <a:rPr lang="en-US"/>
              <a:t>C:\&gt; cipher /w:C</a:t>
            </a:r>
            <a:endParaRPr/>
          </a:p>
        </p:txBody>
      </p:sp>
      <p:sp>
        <p:nvSpPr>
          <p:cNvPr id="485" name="Google Shape;485;p61"/>
          <p:cNvSpPr txBox="1"/>
          <p:nvPr>
            <p:ph idx="2" type="body"/>
          </p:nvPr>
        </p:nvSpPr>
        <p:spPr>
          <a:xfrm>
            <a:off x="2390775" y="76200"/>
            <a:ext cx="6526213" cy="585788"/>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Scrubbing your Toolset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2"/>
          <p:cNvSpPr txBox="1"/>
          <p:nvPr>
            <p:ph idx="1" type="body"/>
          </p:nvPr>
        </p:nvSpPr>
        <p:spPr>
          <a:xfrm>
            <a:off x="287381" y="921704"/>
            <a:ext cx="8572840" cy="4007287"/>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850"/>
              <a:buFont typeface="Arial"/>
              <a:buChar char="•"/>
            </a:pPr>
            <a:r>
              <a:rPr lang="en-US" sz="1850"/>
              <a:t>When performing large tests and parsing though scan data, we need an easy way to organize, visualize, search, and parse data</a:t>
            </a:r>
            <a:endParaRPr/>
          </a:p>
          <a:p>
            <a:pPr indent="-171450" lvl="1" marL="628650" rtl="0" algn="l">
              <a:lnSpc>
                <a:spcPct val="80000"/>
              </a:lnSpc>
              <a:spcBef>
                <a:spcPts val="0"/>
              </a:spcBef>
              <a:spcAft>
                <a:spcPts val="0"/>
              </a:spcAft>
              <a:buClr>
                <a:schemeClr val="dk1"/>
              </a:buClr>
              <a:buSzPts val="1665"/>
              <a:buChar char="•"/>
            </a:pPr>
            <a:r>
              <a:rPr lang="en-US" sz="1665"/>
              <a:t>Tools such as notepad++ are great for taking short notes only</a:t>
            </a:r>
            <a:endParaRPr/>
          </a:p>
          <a:p>
            <a:pPr indent="-171450" lvl="1" marL="628650" rtl="0" algn="l">
              <a:lnSpc>
                <a:spcPct val="80000"/>
              </a:lnSpc>
              <a:spcBef>
                <a:spcPts val="0"/>
              </a:spcBef>
              <a:spcAft>
                <a:spcPts val="0"/>
              </a:spcAft>
              <a:buClr>
                <a:schemeClr val="dk1"/>
              </a:buClr>
              <a:buSzPts val="1665"/>
              <a:buChar char="•"/>
            </a:pPr>
            <a:r>
              <a:rPr lang="en-US" sz="1665"/>
              <a:t>We may have an inventory of thousands of machines</a:t>
            </a:r>
            <a:endParaRPr/>
          </a:p>
          <a:p>
            <a:pPr indent="117475" lvl="0" marL="0" rtl="0" algn="l">
              <a:lnSpc>
                <a:spcPct val="80000"/>
              </a:lnSpc>
              <a:spcBef>
                <a:spcPts val="0"/>
              </a:spcBef>
              <a:spcAft>
                <a:spcPts val="0"/>
              </a:spcAft>
              <a:buClr>
                <a:schemeClr val="dk1"/>
              </a:buClr>
              <a:buSzPts val="1850"/>
              <a:buFont typeface="Arial"/>
              <a:buNone/>
            </a:pPr>
            <a:r>
              <a:t/>
            </a:r>
            <a:endParaRPr sz="1850"/>
          </a:p>
          <a:p>
            <a:pPr indent="0" lvl="0" marL="0" rtl="0" algn="l">
              <a:lnSpc>
                <a:spcPct val="80000"/>
              </a:lnSpc>
              <a:spcBef>
                <a:spcPts val="0"/>
              </a:spcBef>
              <a:spcAft>
                <a:spcPts val="0"/>
              </a:spcAft>
              <a:buClr>
                <a:schemeClr val="dk1"/>
              </a:buClr>
              <a:buSzPts val="1850"/>
              <a:buFont typeface="Arial"/>
              <a:buChar char="•"/>
            </a:pPr>
            <a:r>
              <a:rPr lang="en-US" sz="1850"/>
              <a:t>Free tools such as OneNote, Cherrytree, Joplin, or KeepNote</a:t>
            </a:r>
            <a:endParaRPr/>
          </a:p>
          <a:p>
            <a:pPr indent="-171450" lvl="1" marL="628650" rtl="0" algn="l">
              <a:lnSpc>
                <a:spcPct val="80000"/>
              </a:lnSpc>
              <a:spcBef>
                <a:spcPts val="0"/>
              </a:spcBef>
              <a:spcAft>
                <a:spcPts val="0"/>
              </a:spcAft>
              <a:buClr>
                <a:schemeClr val="dk1"/>
              </a:buClr>
              <a:buSzPts val="1665"/>
              <a:buChar char="•"/>
            </a:pPr>
            <a:r>
              <a:rPr lang="en-US" sz="1665"/>
              <a:t>Offer hierarchies, multiple tabs and sections</a:t>
            </a:r>
            <a:endParaRPr/>
          </a:p>
          <a:p>
            <a:pPr indent="-171450" lvl="1" marL="628650" rtl="0" algn="l">
              <a:lnSpc>
                <a:spcPct val="80000"/>
              </a:lnSpc>
              <a:spcBef>
                <a:spcPts val="0"/>
              </a:spcBef>
              <a:spcAft>
                <a:spcPts val="0"/>
              </a:spcAft>
              <a:buClr>
                <a:schemeClr val="dk1"/>
              </a:buClr>
              <a:buSzPts val="1665"/>
              <a:buChar char="•"/>
            </a:pPr>
            <a:r>
              <a:rPr lang="en-US" sz="1665"/>
              <a:t>Good for organizing subnets, hosts, targets</a:t>
            </a:r>
            <a:endParaRPr/>
          </a:p>
          <a:p>
            <a:pPr indent="-171450" lvl="1" marL="628650" rtl="0" algn="l">
              <a:lnSpc>
                <a:spcPct val="80000"/>
              </a:lnSpc>
              <a:spcBef>
                <a:spcPts val="0"/>
              </a:spcBef>
              <a:spcAft>
                <a:spcPts val="0"/>
              </a:spcAft>
              <a:buClr>
                <a:schemeClr val="dk1"/>
              </a:buClr>
              <a:buSzPts val="1665"/>
              <a:buChar char="•"/>
            </a:pPr>
            <a:r>
              <a:rPr lang="en-US" sz="1665"/>
              <a:t>Sometimes offer advanced functions, search, cloud support (OneNote)</a:t>
            </a:r>
            <a:endParaRPr/>
          </a:p>
          <a:p>
            <a:pPr indent="-171450" lvl="2" marL="1085850" rtl="0" algn="l">
              <a:lnSpc>
                <a:spcPct val="80000"/>
              </a:lnSpc>
              <a:spcBef>
                <a:spcPts val="0"/>
              </a:spcBef>
              <a:spcAft>
                <a:spcPts val="0"/>
              </a:spcAft>
              <a:buClr>
                <a:schemeClr val="dk1"/>
              </a:buClr>
              <a:buSzPts val="1480"/>
              <a:buChar char="•"/>
            </a:pPr>
            <a:r>
              <a:rPr lang="en-US" sz="1480"/>
              <a:t>Be careful to not automatically upload sensitive information if unauthorized</a:t>
            </a:r>
            <a:endParaRPr/>
          </a:p>
          <a:p>
            <a:pPr indent="0" lvl="0" marL="0" rtl="0" algn="l">
              <a:lnSpc>
                <a:spcPct val="80000"/>
              </a:lnSpc>
              <a:spcBef>
                <a:spcPts val="0"/>
              </a:spcBef>
              <a:spcAft>
                <a:spcPts val="0"/>
              </a:spcAft>
              <a:buClr>
                <a:schemeClr val="dk1"/>
              </a:buClr>
              <a:buSzPts val="1850"/>
              <a:buNone/>
            </a:pPr>
            <a:r>
              <a:t/>
            </a:r>
            <a:endParaRPr sz="1850"/>
          </a:p>
          <a:p>
            <a:pPr indent="0" lvl="0" marL="0" rtl="0" algn="l">
              <a:lnSpc>
                <a:spcPct val="80000"/>
              </a:lnSpc>
              <a:spcBef>
                <a:spcPts val="0"/>
              </a:spcBef>
              <a:spcAft>
                <a:spcPts val="0"/>
              </a:spcAft>
              <a:buClr>
                <a:schemeClr val="dk1"/>
              </a:buClr>
              <a:buSzPts val="1850"/>
              <a:buFont typeface="Arial"/>
              <a:buChar char="•"/>
            </a:pPr>
            <a:r>
              <a:rPr lang="en-US" sz="1850"/>
              <a:t>Professional tools and free versions build for Pen Testers</a:t>
            </a:r>
            <a:endParaRPr/>
          </a:p>
          <a:p>
            <a:pPr indent="-171450" lvl="1" marL="628650" rtl="0" algn="l">
              <a:lnSpc>
                <a:spcPct val="80000"/>
              </a:lnSpc>
              <a:spcBef>
                <a:spcPts val="0"/>
              </a:spcBef>
              <a:spcAft>
                <a:spcPts val="0"/>
              </a:spcAft>
              <a:buClr>
                <a:schemeClr val="dk1"/>
              </a:buClr>
              <a:buSzPts val="1665"/>
              <a:buChar char="•"/>
            </a:pPr>
            <a:r>
              <a:rPr lang="en-US" sz="1665"/>
              <a:t>Dradis Framework, designed for pen testers, has built-in parsing of common tool output such as nmap and nikto</a:t>
            </a:r>
            <a:endParaRPr/>
          </a:p>
          <a:p>
            <a:pPr indent="-77469" lvl="2" marL="1085850" rtl="0" algn="l">
              <a:lnSpc>
                <a:spcPct val="80000"/>
              </a:lnSpc>
              <a:spcBef>
                <a:spcPts val="0"/>
              </a:spcBef>
              <a:spcAft>
                <a:spcPts val="0"/>
              </a:spcAft>
              <a:buClr>
                <a:schemeClr val="dk1"/>
              </a:buClr>
              <a:buSzPts val="1480"/>
              <a:buNone/>
            </a:pPr>
            <a:r>
              <a:t/>
            </a:r>
            <a:endParaRPr b="1" i="1" sz="1480"/>
          </a:p>
          <a:p>
            <a:pPr indent="0" lvl="0" marL="0" rtl="0" algn="l">
              <a:lnSpc>
                <a:spcPct val="80000"/>
              </a:lnSpc>
              <a:spcBef>
                <a:spcPts val="0"/>
              </a:spcBef>
              <a:spcAft>
                <a:spcPts val="0"/>
              </a:spcAft>
              <a:buClr>
                <a:schemeClr val="dk1"/>
              </a:buClr>
              <a:buSzPts val="1850"/>
              <a:buFont typeface="Arial"/>
              <a:buChar char="•"/>
            </a:pPr>
            <a:r>
              <a:rPr b="0" i="1" lang="en-US" sz="1850"/>
              <a:t>Consider the size and scope of your test</a:t>
            </a:r>
            <a:endParaRPr/>
          </a:p>
          <a:p>
            <a:pPr indent="0" lvl="0" marL="0" rtl="0" algn="l">
              <a:lnSpc>
                <a:spcPct val="80000"/>
              </a:lnSpc>
              <a:spcBef>
                <a:spcPts val="0"/>
              </a:spcBef>
              <a:spcAft>
                <a:spcPts val="0"/>
              </a:spcAft>
              <a:buClr>
                <a:schemeClr val="dk1"/>
              </a:buClr>
              <a:buSzPts val="1850"/>
              <a:buFont typeface="Arial"/>
              <a:buChar char="•"/>
            </a:pPr>
            <a:r>
              <a:rPr b="0" i="1" lang="en-US" sz="1850"/>
              <a:t>Note taking tool and style is a personal preference</a:t>
            </a:r>
            <a:endParaRPr/>
          </a:p>
        </p:txBody>
      </p:sp>
      <p:sp>
        <p:nvSpPr>
          <p:cNvPr id="491" name="Google Shape;491;p62"/>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Note Taking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3"/>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Font typeface="Arial"/>
              <a:buChar char="•"/>
            </a:pPr>
            <a:r>
              <a:rPr lang="en-US"/>
              <a:t>Tabs and Pages can be built out for different targets</a:t>
            </a:r>
            <a:endParaRPr/>
          </a:p>
        </p:txBody>
      </p:sp>
      <p:sp>
        <p:nvSpPr>
          <p:cNvPr id="497" name="Google Shape;497;p63"/>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OneNote Example</a:t>
            </a:r>
            <a:endParaRPr/>
          </a:p>
        </p:txBody>
      </p:sp>
      <p:pic>
        <p:nvPicPr>
          <p:cNvPr id="498" name="Google Shape;498;p63"/>
          <p:cNvPicPr preferRelativeResize="0"/>
          <p:nvPr/>
        </p:nvPicPr>
        <p:blipFill rotWithShape="1">
          <a:blip r:embed="rId3">
            <a:alphaModFix/>
          </a:blip>
          <a:srcRect b="0" l="0" r="0" t="0"/>
          <a:stretch/>
        </p:blipFill>
        <p:spPr>
          <a:xfrm>
            <a:off x="1395845" y="1354035"/>
            <a:ext cx="6352309" cy="3515356"/>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4"/>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Font typeface="Arial"/>
              <a:buChar char="•"/>
            </a:pPr>
            <a:r>
              <a:rPr lang="en-US"/>
              <a:t>There are also options for teams of people </a:t>
            </a:r>
            <a:endParaRPr/>
          </a:p>
          <a:p>
            <a:pPr indent="-171450" lvl="1" marL="628650" rtl="0" algn="l">
              <a:spcBef>
                <a:spcPts val="0"/>
              </a:spcBef>
              <a:spcAft>
                <a:spcPts val="0"/>
              </a:spcAft>
              <a:buClr>
                <a:schemeClr val="dk1"/>
              </a:buClr>
              <a:buSzPts val="1800"/>
              <a:buChar char="•"/>
            </a:pPr>
            <a:r>
              <a:rPr lang="en-US"/>
              <a:t>Avoids issues such as configuration control for people contributing to the same host or writeup</a:t>
            </a:r>
            <a:endParaRPr/>
          </a:p>
          <a:p>
            <a:pPr indent="-171450" lvl="1" marL="628650" rtl="0" algn="l">
              <a:spcBef>
                <a:spcPts val="0"/>
              </a:spcBef>
              <a:spcAft>
                <a:spcPts val="0"/>
              </a:spcAft>
              <a:buClr>
                <a:schemeClr val="dk1"/>
              </a:buClr>
              <a:buSzPts val="1800"/>
              <a:buChar char="•"/>
            </a:pPr>
            <a:r>
              <a:rPr lang="en-US"/>
              <a:t>Client-server model hosted for just the test</a:t>
            </a:r>
            <a:endParaRPr/>
          </a:p>
          <a:p>
            <a:pPr indent="-171450" lvl="1" marL="628650" rtl="0" algn="l">
              <a:spcBef>
                <a:spcPts val="0"/>
              </a:spcBef>
              <a:spcAft>
                <a:spcPts val="0"/>
              </a:spcAft>
              <a:buClr>
                <a:schemeClr val="dk1"/>
              </a:buClr>
              <a:buSzPts val="1800"/>
              <a:buChar char="•"/>
            </a:pPr>
            <a:r>
              <a:rPr lang="en-US"/>
              <a:t>E.g. Jira, Dradis, Sharepoint</a:t>
            </a:r>
            <a:endParaRPr/>
          </a:p>
          <a:p>
            <a:pPr indent="-57150" lvl="1" marL="628650" rtl="0" algn="l">
              <a:spcBef>
                <a:spcPts val="0"/>
              </a:spcBef>
              <a:spcAft>
                <a:spcPts val="0"/>
              </a:spcAft>
              <a:buClr>
                <a:schemeClr val="dk1"/>
              </a:buClr>
              <a:buSzPts val="1800"/>
              <a:buNone/>
            </a:pPr>
            <a:r>
              <a:t/>
            </a:r>
            <a:endParaRPr/>
          </a:p>
          <a:p>
            <a:pPr indent="0" lvl="0" marL="0" rtl="0" algn="l">
              <a:spcBef>
                <a:spcPts val="0"/>
              </a:spcBef>
              <a:spcAft>
                <a:spcPts val="0"/>
              </a:spcAft>
              <a:buClr>
                <a:schemeClr val="dk1"/>
              </a:buClr>
              <a:buSzPts val="2000"/>
              <a:buFont typeface="Arial"/>
              <a:buChar char="•"/>
            </a:pPr>
            <a:r>
              <a:rPr lang="en-US"/>
              <a:t>Ensures secure note taking and proper protection</a:t>
            </a:r>
            <a:endParaRPr/>
          </a:p>
          <a:p>
            <a:pPr indent="0" lvl="0" marL="0" rtl="0" algn="l">
              <a:spcBef>
                <a:spcPts val="0"/>
              </a:spcBef>
              <a:spcAft>
                <a:spcPts val="0"/>
              </a:spcAft>
              <a:buClr>
                <a:schemeClr val="dk1"/>
              </a:buClr>
              <a:buSzPts val="2000"/>
              <a:buFont typeface="Arial"/>
              <a:buChar char="•"/>
            </a:pPr>
            <a:r>
              <a:rPr lang="en-US"/>
              <a:t>Check-ins during a test ensure backups</a:t>
            </a:r>
            <a:endParaRPr/>
          </a:p>
          <a:p>
            <a:pPr indent="0" lvl="0" marL="0" rtl="0" algn="l">
              <a:spcBef>
                <a:spcPts val="0"/>
              </a:spcBef>
              <a:spcAft>
                <a:spcPts val="0"/>
              </a:spcAft>
              <a:buClr>
                <a:schemeClr val="dk1"/>
              </a:buClr>
              <a:buSzPts val="2000"/>
              <a:buFont typeface="Arial"/>
              <a:buChar char="•"/>
            </a:pPr>
            <a:r>
              <a:rPr lang="en-US"/>
              <a:t>Allows for testing machines to be wiped on-site, only physically secure and protect the note-taking server</a:t>
            </a:r>
            <a:endParaRPr/>
          </a:p>
          <a:p>
            <a:pPr indent="-57150" lvl="1" marL="628650" rtl="0" algn="l">
              <a:spcBef>
                <a:spcPts val="0"/>
              </a:spcBef>
              <a:spcAft>
                <a:spcPts val="0"/>
              </a:spcAft>
              <a:buClr>
                <a:schemeClr val="dk1"/>
              </a:buClr>
              <a:buSzPts val="1800"/>
              <a:buNone/>
            </a:pPr>
            <a:r>
              <a:t/>
            </a:r>
            <a:endParaRPr/>
          </a:p>
        </p:txBody>
      </p:sp>
      <p:sp>
        <p:nvSpPr>
          <p:cNvPr id="504" name="Google Shape;504;p64"/>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Professional Note Taking for Pen Testing Teams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5"/>
          <p:cNvSpPr txBox="1"/>
          <p:nvPr>
            <p:ph idx="1" type="body"/>
          </p:nvPr>
        </p:nvSpPr>
        <p:spPr>
          <a:xfrm>
            <a:off x="227751" y="1429555"/>
            <a:ext cx="3637261" cy="2343956"/>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latin typeface="Arial"/>
                <a:ea typeface="Arial"/>
                <a:cs typeface="Arial"/>
                <a:sym typeface="Arial"/>
              </a:rPr>
              <a:t>Module Review</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6"/>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Font typeface="Arial"/>
              <a:buChar char="•"/>
            </a:pPr>
            <a:r>
              <a:rPr lang="en-US"/>
              <a:t>Pen Tester vs Unethical Hacker - Permission</a:t>
            </a:r>
            <a:endParaRPr/>
          </a:p>
          <a:p>
            <a:pPr indent="0" lvl="0" marL="0" rtl="0" algn="l">
              <a:lnSpc>
                <a:spcPct val="90000"/>
              </a:lnSpc>
              <a:spcBef>
                <a:spcPts val="0"/>
              </a:spcBef>
              <a:spcAft>
                <a:spcPts val="0"/>
              </a:spcAft>
              <a:buClr>
                <a:schemeClr val="dk1"/>
              </a:buClr>
              <a:buSzPts val="2000"/>
              <a:buFont typeface="Arial"/>
              <a:buChar char="•"/>
            </a:pPr>
            <a:r>
              <a:rPr lang="en-US"/>
              <a:t>Case Study example of two successful exploits</a:t>
            </a:r>
            <a:endParaRPr/>
          </a:p>
          <a:p>
            <a:pPr indent="0" lvl="0" marL="0" rtl="0" algn="l">
              <a:lnSpc>
                <a:spcPct val="90000"/>
              </a:lnSpc>
              <a:spcBef>
                <a:spcPts val="0"/>
              </a:spcBef>
              <a:spcAft>
                <a:spcPts val="0"/>
              </a:spcAft>
              <a:buClr>
                <a:schemeClr val="dk1"/>
              </a:buClr>
              <a:buSzPts val="2000"/>
              <a:buFont typeface="Arial"/>
              <a:buChar char="•"/>
            </a:pPr>
            <a:r>
              <a:rPr lang="en-US"/>
              <a:t>Vocabulary </a:t>
            </a:r>
            <a:endParaRPr/>
          </a:p>
          <a:p>
            <a:pPr indent="-171450" lvl="1" marL="628650" rtl="0" algn="l">
              <a:lnSpc>
                <a:spcPct val="90000"/>
              </a:lnSpc>
              <a:spcBef>
                <a:spcPts val="0"/>
              </a:spcBef>
              <a:spcAft>
                <a:spcPts val="0"/>
              </a:spcAft>
              <a:buClr>
                <a:schemeClr val="dk1"/>
              </a:buClr>
              <a:buSzPts val="1800"/>
              <a:buChar char="•"/>
            </a:pPr>
            <a:r>
              <a:rPr lang="en-US"/>
              <a:t>Black box vs White Box</a:t>
            </a:r>
            <a:endParaRPr/>
          </a:p>
          <a:p>
            <a:pPr indent="-171450" lvl="1" marL="628650" rtl="0" algn="l">
              <a:lnSpc>
                <a:spcPct val="90000"/>
              </a:lnSpc>
              <a:spcBef>
                <a:spcPts val="0"/>
              </a:spcBef>
              <a:spcAft>
                <a:spcPts val="0"/>
              </a:spcAft>
              <a:buClr>
                <a:schemeClr val="dk1"/>
              </a:buClr>
              <a:buSzPts val="1800"/>
              <a:buChar char="•"/>
            </a:pPr>
            <a:r>
              <a:rPr lang="en-US"/>
              <a:t>Red vs Blue Teams</a:t>
            </a:r>
            <a:endParaRPr/>
          </a:p>
          <a:p>
            <a:pPr indent="0" lvl="0" marL="0" rtl="0" algn="l">
              <a:lnSpc>
                <a:spcPct val="90000"/>
              </a:lnSpc>
              <a:spcBef>
                <a:spcPts val="0"/>
              </a:spcBef>
              <a:spcAft>
                <a:spcPts val="0"/>
              </a:spcAft>
              <a:buClr>
                <a:schemeClr val="dk1"/>
              </a:buClr>
              <a:buSzPts val="2000"/>
              <a:buFont typeface="Arial"/>
              <a:buChar char="•"/>
            </a:pPr>
            <a:r>
              <a:rPr lang="en-US"/>
              <a:t>Testing Frameworks and Methodologies</a:t>
            </a:r>
            <a:endParaRPr/>
          </a:p>
          <a:p>
            <a:pPr indent="0" lvl="0" marL="0" rtl="0" algn="l">
              <a:lnSpc>
                <a:spcPct val="90000"/>
              </a:lnSpc>
              <a:spcBef>
                <a:spcPts val="0"/>
              </a:spcBef>
              <a:spcAft>
                <a:spcPts val="0"/>
              </a:spcAft>
              <a:buClr>
                <a:schemeClr val="dk1"/>
              </a:buClr>
              <a:buSzPts val="2000"/>
              <a:buFont typeface="Arial"/>
              <a:buChar char="•"/>
            </a:pPr>
            <a:r>
              <a:rPr lang="en-US"/>
              <a:t>Risk Scoring</a:t>
            </a:r>
            <a:endParaRPr/>
          </a:p>
          <a:p>
            <a:pPr indent="-171450" lvl="1" marL="628650" rtl="0" algn="l">
              <a:lnSpc>
                <a:spcPct val="90000"/>
              </a:lnSpc>
              <a:spcBef>
                <a:spcPts val="0"/>
              </a:spcBef>
              <a:spcAft>
                <a:spcPts val="0"/>
              </a:spcAft>
              <a:buClr>
                <a:schemeClr val="dk1"/>
              </a:buClr>
              <a:buSzPts val="1800"/>
              <a:buChar char="•"/>
            </a:pPr>
            <a:r>
              <a:rPr lang="en-US"/>
              <a:t>Risk = Likelihood * Impact</a:t>
            </a:r>
            <a:endParaRPr/>
          </a:p>
          <a:p>
            <a:pPr indent="-57150" lvl="1" marL="628650" rtl="0" algn="l">
              <a:lnSpc>
                <a:spcPct val="90000"/>
              </a:lnSpc>
              <a:spcBef>
                <a:spcPts val="0"/>
              </a:spcBef>
              <a:spcAft>
                <a:spcPts val="0"/>
              </a:spcAft>
              <a:buClr>
                <a:schemeClr val="dk1"/>
              </a:buClr>
              <a:buSzPts val="1800"/>
              <a:buNone/>
            </a:pPr>
            <a:r>
              <a:t/>
            </a:r>
            <a:endParaRPr/>
          </a:p>
          <a:p>
            <a:pPr indent="0" lvl="0" marL="0" rtl="0" algn="l">
              <a:lnSpc>
                <a:spcPct val="90000"/>
              </a:lnSpc>
              <a:spcBef>
                <a:spcPts val="0"/>
              </a:spcBef>
              <a:spcAft>
                <a:spcPts val="0"/>
              </a:spcAft>
              <a:buClr>
                <a:schemeClr val="dk1"/>
              </a:buClr>
              <a:buSzPts val="2000"/>
              <a:buFont typeface="Arial"/>
              <a:buChar char="•"/>
            </a:pPr>
            <a:r>
              <a:rPr lang="en-US"/>
              <a:t>Important Point - Pen Testing methodologies</a:t>
            </a:r>
            <a:endParaRPr/>
          </a:p>
          <a:p>
            <a:pPr indent="-171450" lvl="1" marL="628650" rtl="0" algn="l">
              <a:lnSpc>
                <a:spcPct val="90000"/>
              </a:lnSpc>
              <a:spcBef>
                <a:spcPts val="0"/>
              </a:spcBef>
              <a:spcAft>
                <a:spcPts val="0"/>
              </a:spcAft>
              <a:buClr>
                <a:schemeClr val="dk1"/>
              </a:buClr>
              <a:buSzPts val="1800"/>
              <a:buChar char="•"/>
            </a:pPr>
            <a:r>
              <a:rPr lang="en-US"/>
              <a:t>When you get stuck, take a step back and think through the process!</a:t>
            </a:r>
            <a:endParaRPr/>
          </a:p>
          <a:p>
            <a:pPr indent="-171450" lvl="1" marL="628650" rtl="0" algn="l">
              <a:lnSpc>
                <a:spcPct val="90000"/>
              </a:lnSpc>
              <a:spcBef>
                <a:spcPts val="0"/>
              </a:spcBef>
              <a:spcAft>
                <a:spcPts val="0"/>
              </a:spcAft>
              <a:buClr>
                <a:schemeClr val="dk1"/>
              </a:buClr>
              <a:buSzPts val="1800"/>
              <a:buChar char="•"/>
            </a:pPr>
            <a:r>
              <a:rPr lang="en-US"/>
              <a:t>Reference these methodologies and resources</a:t>
            </a:r>
            <a:endParaRPr/>
          </a:p>
          <a:p>
            <a:pPr indent="-171450" lvl="1" marL="628650" rtl="0" algn="l">
              <a:lnSpc>
                <a:spcPct val="90000"/>
              </a:lnSpc>
              <a:spcBef>
                <a:spcPts val="0"/>
              </a:spcBef>
              <a:spcAft>
                <a:spcPts val="0"/>
              </a:spcAft>
              <a:buClr>
                <a:schemeClr val="dk1"/>
              </a:buClr>
              <a:buSzPts val="1800"/>
              <a:buChar char="•"/>
            </a:pPr>
            <a:r>
              <a:rPr lang="en-US"/>
              <a:t>Technical walkthroughs are good resources but become outdated quickly</a:t>
            </a:r>
            <a:endParaRPr/>
          </a:p>
          <a:p>
            <a:pPr indent="-57150" lvl="1" marL="628650" rtl="0" algn="l">
              <a:lnSpc>
                <a:spcPct val="90000"/>
              </a:lnSpc>
              <a:spcBef>
                <a:spcPts val="0"/>
              </a:spcBef>
              <a:spcAft>
                <a:spcPts val="0"/>
              </a:spcAft>
              <a:buClr>
                <a:schemeClr val="dk1"/>
              </a:buClr>
              <a:buSzPts val="1800"/>
              <a:buNone/>
            </a:pPr>
            <a:r>
              <a:t/>
            </a:r>
            <a:endParaRPr/>
          </a:p>
          <a:p>
            <a:pPr indent="127000" lvl="0" marL="0" rtl="0" algn="l">
              <a:lnSpc>
                <a:spcPct val="90000"/>
              </a:lnSpc>
              <a:spcBef>
                <a:spcPts val="0"/>
              </a:spcBef>
              <a:spcAft>
                <a:spcPts val="0"/>
              </a:spcAft>
              <a:buClr>
                <a:schemeClr val="dk1"/>
              </a:buClr>
              <a:buSzPts val="2000"/>
              <a:buFont typeface="Arial"/>
              <a:buNone/>
            </a:pPr>
            <a:r>
              <a:t/>
            </a:r>
            <a:endParaRPr/>
          </a:p>
        </p:txBody>
      </p:sp>
      <p:sp>
        <p:nvSpPr>
          <p:cNvPr id="515" name="Google Shape;515;p66"/>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Summary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7"/>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In 2015, HackingTeam, an Italian cybersec company</a:t>
            </a:r>
            <a:endParaRPr/>
          </a:p>
        </p:txBody>
      </p:sp>
      <p:sp>
        <p:nvSpPr>
          <p:cNvPr id="76" name="Google Shape;76;p7"/>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Case Study</a:t>
            </a:r>
            <a:endParaRPr/>
          </a:p>
        </p:txBody>
      </p:sp>
      <p:pic>
        <p:nvPicPr>
          <p:cNvPr id="77" name="Google Shape;77;p7"/>
          <p:cNvPicPr preferRelativeResize="0"/>
          <p:nvPr/>
        </p:nvPicPr>
        <p:blipFill rotWithShape="1">
          <a:blip r:embed="rId3">
            <a:alphaModFix/>
          </a:blip>
          <a:srcRect b="0" l="0" r="0" t="0"/>
          <a:stretch/>
        </p:blipFill>
        <p:spPr>
          <a:xfrm>
            <a:off x="2257828" y="1452550"/>
            <a:ext cx="5056995" cy="306417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8"/>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000"/>
              <a:buChar char="•"/>
            </a:pPr>
            <a:r>
              <a:rPr lang="en-US"/>
              <a:t>In 2015, HackingTeam, an Italian cybersec company, was hacked</a:t>
            </a:r>
            <a:endParaRPr/>
          </a:p>
        </p:txBody>
      </p:sp>
      <p:sp>
        <p:nvSpPr>
          <p:cNvPr id="83" name="Google Shape;83;p8"/>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Case Study</a:t>
            </a:r>
            <a:endParaRPr/>
          </a:p>
        </p:txBody>
      </p:sp>
      <p:pic>
        <p:nvPicPr>
          <p:cNvPr id="84" name="Google Shape;84;p8"/>
          <p:cNvPicPr preferRelativeResize="0"/>
          <p:nvPr/>
        </p:nvPicPr>
        <p:blipFill rotWithShape="1">
          <a:blip r:embed="rId3">
            <a:alphaModFix/>
          </a:blip>
          <a:srcRect b="0" l="0" r="0" t="0"/>
          <a:stretch/>
        </p:blipFill>
        <p:spPr>
          <a:xfrm>
            <a:off x="2257828" y="1452550"/>
            <a:ext cx="5056995" cy="306417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85" name="Google Shape;85;p8"/>
          <p:cNvPicPr preferRelativeResize="0"/>
          <p:nvPr/>
        </p:nvPicPr>
        <p:blipFill rotWithShape="1">
          <a:blip r:embed="rId4">
            <a:alphaModFix/>
          </a:blip>
          <a:srcRect b="0" l="0" r="0" t="0"/>
          <a:stretch/>
        </p:blipFill>
        <p:spPr>
          <a:xfrm rot="414381">
            <a:off x="5337332" y="1604880"/>
            <a:ext cx="3340707" cy="3110130"/>
          </a:xfrm>
          <a:prstGeom prst="rect">
            <a:avLst/>
          </a:prstGeom>
          <a:noFill/>
          <a:ln cap="sq" cmpd="sng" w="76200">
            <a:solidFill>
              <a:srgbClr val="C00000"/>
            </a:solidFill>
            <a:prstDash val="solid"/>
            <a:miter lim="800000"/>
            <a:headEnd len="sm" w="sm" type="none"/>
            <a:tailEnd len="sm" w="sm" type="none"/>
          </a:ln>
          <a:effectLst>
            <a:outerShdw blurRad="50800" rotWithShape="0" algn="t" dir="5400000" dist="38100">
              <a:srgbClr val="000000">
                <a:alpha val="40000"/>
              </a:srgbClr>
            </a:outerShdw>
          </a:effectLst>
        </p:spPr>
      </p:pic>
      <p:pic>
        <p:nvPicPr>
          <p:cNvPr descr="https://cloudfront.crimethinc.com/assets/articles/2018/06/05/3.jpg" id="86" name="Google Shape;86;p8"/>
          <p:cNvPicPr preferRelativeResize="0"/>
          <p:nvPr/>
        </p:nvPicPr>
        <p:blipFill rotWithShape="1">
          <a:blip r:embed="rId5">
            <a:alphaModFix/>
          </a:blip>
          <a:srcRect b="0" l="0" r="0" t="0"/>
          <a:stretch/>
        </p:blipFill>
        <p:spPr>
          <a:xfrm rot="-283768">
            <a:off x="381880" y="2321502"/>
            <a:ext cx="4922172" cy="2405541"/>
          </a:xfrm>
          <a:prstGeom prst="rect">
            <a:avLst/>
          </a:prstGeom>
          <a:noFill/>
          <a:ln cap="sq" cmpd="sng" w="76200">
            <a:solidFill>
              <a:srgbClr val="C00000"/>
            </a:solidFill>
            <a:prstDash val="solid"/>
            <a:miter lim="800000"/>
            <a:headEnd len="sm" w="sm" type="none"/>
            <a:tailEnd len="sm" w="sm" type="none"/>
          </a:ln>
          <a:effectLst>
            <a:outerShdw blurRad="50800" rotWithShape="0" algn="t" dir="5400000" dist="381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9"/>
          <p:cNvSpPr txBox="1"/>
          <p:nvPr>
            <p:ph idx="1" type="body"/>
          </p:nvPr>
        </p:nvSpPr>
        <p:spPr>
          <a:xfrm>
            <a:off x="287381" y="921705"/>
            <a:ext cx="8572840" cy="3688132"/>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250"/>
              <a:buFont typeface="Arial"/>
              <a:buChar char="•"/>
            </a:pPr>
            <a:r>
              <a:rPr lang="en-US" sz="1250"/>
              <a:t>A hacker known as Phineas Fisher (PF) attacked HackingTeam (HT)</a:t>
            </a:r>
            <a:endParaRPr/>
          </a:p>
          <a:p>
            <a:pPr indent="79375" lvl="0" marL="0" rtl="0" algn="l">
              <a:lnSpc>
                <a:spcPct val="80000"/>
              </a:lnSpc>
              <a:spcBef>
                <a:spcPts val="0"/>
              </a:spcBef>
              <a:spcAft>
                <a:spcPts val="0"/>
              </a:spcAft>
              <a:buClr>
                <a:schemeClr val="dk1"/>
              </a:buClr>
              <a:buSzPts val="1250"/>
              <a:buFont typeface="Arial"/>
              <a:buNone/>
            </a:pPr>
            <a:r>
              <a:t/>
            </a:r>
            <a:endParaRPr sz="1250"/>
          </a:p>
          <a:p>
            <a:pPr indent="0" lvl="0" marL="0" rtl="0" algn="l">
              <a:lnSpc>
                <a:spcPct val="80000"/>
              </a:lnSpc>
              <a:spcBef>
                <a:spcPts val="0"/>
              </a:spcBef>
              <a:spcAft>
                <a:spcPts val="0"/>
              </a:spcAft>
              <a:buClr>
                <a:schemeClr val="dk1"/>
              </a:buClr>
              <a:buSzPts val="1250"/>
              <a:buFont typeface="Arial"/>
              <a:buChar char="•"/>
            </a:pPr>
            <a:r>
              <a:rPr lang="en-US" sz="1250"/>
              <a:t>Impact:</a:t>
            </a:r>
            <a:endParaRPr/>
          </a:p>
          <a:p>
            <a:pPr indent="-171450" lvl="1" marL="628650" rtl="0" algn="l">
              <a:lnSpc>
                <a:spcPct val="80000"/>
              </a:lnSpc>
              <a:spcBef>
                <a:spcPts val="0"/>
              </a:spcBef>
              <a:spcAft>
                <a:spcPts val="0"/>
              </a:spcAft>
              <a:buClr>
                <a:schemeClr val="dk1"/>
              </a:buClr>
              <a:buSzPts val="1125"/>
              <a:buChar char="•"/>
            </a:pPr>
            <a:r>
              <a:rPr lang="en-US" sz="1125"/>
              <a:t>HackingTeam lost 400GB of sensitive data</a:t>
            </a:r>
            <a:endParaRPr/>
          </a:p>
          <a:p>
            <a:pPr indent="-171450" lvl="2" marL="1085850" rtl="0" algn="l">
              <a:lnSpc>
                <a:spcPct val="80000"/>
              </a:lnSpc>
              <a:spcBef>
                <a:spcPts val="0"/>
              </a:spcBef>
              <a:spcAft>
                <a:spcPts val="0"/>
              </a:spcAft>
              <a:buClr>
                <a:schemeClr val="dk1"/>
              </a:buClr>
              <a:buSzPts val="1000"/>
              <a:buChar char="•"/>
            </a:pPr>
            <a:r>
              <a:rPr lang="en-US" sz="1000"/>
              <a:t>Customer data, company email, company proprietary tools and source code</a:t>
            </a:r>
            <a:endParaRPr/>
          </a:p>
          <a:p>
            <a:pPr indent="-171450" lvl="2" marL="1085850" rtl="0" algn="l">
              <a:lnSpc>
                <a:spcPct val="80000"/>
              </a:lnSpc>
              <a:spcBef>
                <a:spcPts val="0"/>
              </a:spcBef>
              <a:spcAft>
                <a:spcPts val="0"/>
              </a:spcAft>
              <a:buClr>
                <a:schemeClr val="dk1"/>
              </a:buClr>
              <a:buSzPts val="1000"/>
              <a:buChar char="•"/>
            </a:pPr>
            <a:r>
              <a:rPr lang="en-US" sz="1000"/>
              <a:t>https://motherboard.vice.com/en_us/article/wnj9y5/hacking-teams-tools-arent-that-impressive-experts-say</a:t>
            </a:r>
            <a:endParaRPr/>
          </a:p>
          <a:p>
            <a:pPr indent="-171450" lvl="1" marL="628650" rtl="0" algn="l">
              <a:lnSpc>
                <a:spcPct val="80000"/>
              </a:lnSpc>
              <a:spcBef>
                <a:spcPts val="0"/>
              </a:spcBef>
              <a:spcAft>
                <a:spcPts val="0"/>
              </a:spcAft>
              <a:buClr>
                <a:schemeClr val="dk1"/>
              </a:buClr>
              <a:buSzPts val="1125"/>
              <a:buChar char="•"/>
            </a:pPr>
            <a:r>
              <a:rPr lang="en-US" sz="1125"/>
              <a:t>Public image suffered greatly, lost credibility as competent cybersecurity experts</a:t>
            </a:r>
            <a:endParaRPr/>
          </a:p>
          <a:p>
            <a:pPr indent="-100012" lvl="1" marL="628650" rtl="0" algn="l">
              <a:lnSpc>
                <a:spcPct val="80000"/>
              </a:lnSpc>
              <a:spcBef>
                <a:spcPts val="0"/>
              </a:spcBef>
              <a:spcAft>
                <a:spcPts val="0"/>
              </a:spcAft>
              <a:buClr>
                <a:schemeClr val="dk1"/>
              </a:buClr>
              <a:buSzPts val="1125"/>
              <a:buNone/>
            </a:pPr>
            <a:r>
              <a:t/>
            </a:r>
            <a:endParaRPr sz="1125"/>
          </a:p>
          <a:p>
            <a:pPr indent="0" lvl="0" marL="0" rtl="0" algn="l">
              <a:lnSpc>
                <a:spcPct val="80000"/>
              </a:lnSpc>
              <a:spcBef>
                <a:spcPts val="0"/>
              </a:spcBef>
              <a:spcAft>
                <a:spcPts val="0"/>
              </a:spcAft>
              <a:buClr>
                <a:schemeClr val="dk1"/>
              </a:buClr>
              <a:buSzPts val="1250"/>
              <a:buFont typeface="Arial"/>
              <a:buChar char="•"/>
            </a:pPr>
            <a:r>
              <a:rPr lang="en-US" sz="1250"/>
              <a:t>Methodology:</a:t>
            </a:r>
            <a:endParaRPr/>
          </a:p>
          <a:p>
            <a:pPr indent="-171450" lvl="1" marL="628650" rtl="0" algn="l">
              <a:lnSpc>
                <a:spcPct val="80000"/>
              </a:lnSpc>
              <a:spcBef>
                <a:spcPts val="0"/>
              </a:spcBef>
              <a:spcAft>
                <a:spcPts val="0"/>
              </a:spcAft>
              <a:buClr>
                <a:schemeClr val="dk1"/>
              </a:buClr>
              <a:buSzPts val="1125"/>
              <a:buChar char="•"/>
            </a:pPr>
            <a:r>
              <a:rPr lang="en-US" sz="1125"/>
              <a:t>PF looked for internet-facing IPs, hosts, and services. Found few</a:t>
            </a:r>
            <a:endParaRPr/>
          </a:p>
          <a:p>
            <a:pPr indent="-171450" lvl="1" marL="628650" rtl="0" algn="l">
              <a:lnSpc>
                <a:spcPct val="80000"/>
              </a:lnSpc>
              <a:spcBef>
                <a:spcPts val="0"/>
              </a:spcBef>
              <a:spcAft>
                <a:spcPts val="0"/>
              </a:spcAft>
              <a:buClr>
                <a:schemeClr val="dk1"/>
              </a:buClr>
              <a:buSzPts val="1125"/>
              <a:buChar char="•"/>
            </a:pPr>
            <a:r>
              <a:rPr lang="en-US" sz="1125"/>
              <a:t>Wrote a zero-day exploit for an embedded device / network appliance</a:t>
            </a:r>
            <a:endParaRPr/>
          </a:p>
          <a:p>
            <a:pPr indent="-171450" lvl="1" marL="628650" rtl="0" algn="l">
              <a:lnSpc>
                <a:spcPct val="80000"/>
              </a:lnSpc>
              <a:spcBef>
                <a:spcPts val="0"/>
              </a:spcBef>
              <a:spcAft>
                <a:spcPts val="0"/>
              </a:spcAft>
              <a:buClr>
                <a:schemeClr val="dk1"/>
              </a:buClr>
              <a:buSzPts val="1125"/>
              <a:buChar char="•"/>
            </a:pPr>
            <a:r>
              <a:rPr lang="en-US" sz="1125"/>
              <a:t>Wrote a post-exploitation backdoor for the embedded device to gain persistence on the network</a:t>
            </a:r>
            <a:endParaRPr/>
          </a:p>
          <a:p>
            <a:pPr indent="-171450" lvl="1" marL="628650" rtl="0" algn="l">
              <a:lnSpc>
                <a:spcPct val="80000"/>
              </a:lnSpc>
              <a:spcBef>
                <a:spcPts val="0"/>
              </a:spcBef>
              <a:spcAft>
                <a:spcPts val="0"/>
              </a:spcAft>
              <a:buClr>
                <a:schemeClr val="dk1"/>
              </a:buClr>
              <a:buSzPts val="1125"/>
              <a:buChar char="•"/>
            </a:pPr>
            <a:r>
              <a:rPr lang="en-US" sz="1125"/>
              <a:t>Tested the exploit and the post-exploit tools against other devices and companies first</a:t>
            </a:r>
            <a:endParaRPr/>
          </a:p>
          <a:p>
            <a:pPr indent="-171450" lvl="1" marL="628650" rtl="0" algn="l">
              <a:lnSpc>
                <a:spcPct val="80000"/>
              </a:lnSpc>
              <a:spcBef>
                <a:spcPts val="0"/>
              </a:spcBef>
              <a:spcAft>
                <a:spcPts val="0"/>
              </a:spcAft>
              <a:buClr>
                <a:schemeClr val="dk1"/>
              </a:buClr>
              <a:buSzPts val="1125"/>
              <a:buChar char="•"/>
            </a:pPr>
            <a:r>
              <a:rPr lang="en-US" sz="1125"/>
              <a:t>Launched the exploit, gained a foothold, scanned and listened slowly</a:t>
            </a:r>
            <a:endParaRPr/>
          </a:p>
          <a:p>
            <a:pPr indent="-171450" lvl="1" marL="628650" rtl="0" algn="l">
              <a:lnSpc>
                <a:spcPct val="80000"/>
              </a:lnSpc>
              <a:spcBef>
                <a:spcPts val="0"/>
              </a:spcBef>
              <a:spcAft>
                <a:spcPts val="0"/>
              </a:spcAft>
              <a:buClr>
                <a:schemeClr val="dk1"/>
              </a:buClr>
              <a:buSzPts val="1125"/>
              <a:buChar char="•"/>
            </a:pPr>
            <a:r>
              <a:rPr lang="en-US" sz="1125"/>
              <a:t>Found an iSCSI backup device on the same network, cleverly mounted it and browsed files and emails</a:t>
            </a:r>
            <a:endParaRPr/>
          </a:p>
          <a:p>
            <a:pPr indent="-171450" lvl="1" marL="628650" rtl="0" algn="l">
              <a:lnSpc>
                <a:spcPct val="80000"/>
              </a:lnSpc>
              <a:spcBef>
                <a:spcPts val="0"/>
              </a:spcBef>
              <a:spcAft>
                <a:spcPts val="0"/>
              </a:spcAft>
              <a:buClr>
                <a:schemeClr val="dk1"/>
              </a:buClr>
              <a:buSzPts val="1125"/>
              <a:buChar char="•"/>
            </a:pPr>
            <a:r>
              <a:rPr lang="en-US" sz="1125"/>
              <a:t>In the backups, found a domain admin password, used it to weaponize more powerful hacking tools</a:t>
            </a:r>
            <a:endParaRPr/>
          </a:p>
          <a:p>
            <a:pPr indent="-171450" lvl="1" marL="628650" rtl="0" algn="l">
              <a:lnSpc>
                <a:spcPct val="80000"/>
              </a:lnSpc>
              <a:spcBef>
                <a:spcPts val="0"/>
              </a:spcBef>
              <a:spcAft>
                <a:spcPts val="0"/>
              </a:spcAft>
              <a:buClr>
                <a:schemeClr val="dk1"/>
              </a:buClr>
              <a:buSzPts val="1125"/>
              <a:buChar char="•"/>
            </a:pPr>
            <a:r>
              <a:rPr lang="en-US" sz="1125"/>
              <a:t>Started downloading entire company email, file shares</a:t>
            </a:r>
            <a:endParaRPr/>
          </a:p>
          <a:p>
            <a:pPr indent="-171450" lvl="1" marL="628650" rtl="0" algn="l">
              <a:lnSpc>
                <a:spcPct val="80000"/>
              </a:lnSpc>
              <a:spcBef>
                <a:spcPts val="0"/>
              </a:spcBef>
              <a:spcAft>
                <a:spcPts val="0"/>
              </a:spcAft>
              <a:buClr>
                <a:schemeClr val="dk1"/>
              </a:buClr>
              <a:buSzPts val="1125"/>
              <a:buChar char="•"/>
            </a:pPr>
            <a:r>
              <a:rPr lang="en-US" sz="1125"/>
              <a:t>Installed a keylogger and backdoored a users computer, then waited for the user to mount a TrueCrypt volume to steal very sensitive company data</a:t>
            </a:r>
            <a:endParaRPr/>
          </a:p>
          <a:p>
            <a:pPr indent="-171450" lvl="1" marL="628650" rtl="0" algn="l">
              <a:lnSpc>
                <a:spcPct val="80000"/>
              </a:lnSpc>
              <a:spcBef>
                <a:spcPts val="0"/>
              </a:spcBef>
              <a:spcAft>
                <a:spcPts val="0"/>
              </a:spcAft>
              <a:buClr>
                <a:schemeClr val="dk1"/>
              </a:buClr>
              <a:buSzPts val="1125"/>
              <a:buChar char="•"/>
            </a:pPr>
            <a:r>
              <a:rPr lang="en-US" sz="1125"/>
              <a:t>Reset passwords, stole their twitter account</a:t>
            </a:r>
            <a:endParaRPr/>
          </a:p>
          <a:p>
            <a:pPr indent="-100012" lvl="1" marL="628650" rtl="0" algn="l">
              <a:lnSpc>
                <a:spcPct val="80000"/>
              </a:lnSpc>
              <a:spcBef>
                <a:spcPts val="0"/>
              </a:spcBef>
              <a:spcAft>
                <a:spcPts val="0"/>
              </a:spcAft>
              <a:buClr>
                <a:schemeClr val="dk1"/>
              </a:buClr>
              <a:buSzPts val="1125"/>
              <a:buNone/>
            </a:pPr>
            <a:r>
              <a:t/>
            </a:r>
            <a:endParaRPr sz="1125"/>
          </a:p>
          <a:p>
            <a:pPr indent="0" lvl="0" marL="0" rtl="0" algn="l">
              <a:lnSpc>
                <a:spcPct val="80000"/>
              </a:lnSpc>
              <a:spcBef>
                <a:spcPts val="0"/>
              </a:spcBef>
              <a:spcAft>
                <a:spcPts val="0"/>
              </a:spcAft>
              <a:buClr>
                <a:schemeClr val="dk1"/>
              </a:buClr>
              <a:buSzPts val="1250"/>
              <a:buFont typeface="Arial"/>
              <a:buChar char="•"/>
            </a:pPr>
            <a:r>
              <a:rPr lang="en-US" sz="1250"/>
              <a:t>Later, the hacker posted a long manifesto talking about motivations, calling for action, but also explained how it was done</a:t>
            </a:r>
            <a:endParaRPr/>
          </a:p>
          <a:p>
            <a:pPr indent="-171450" lvl="1" marL="628650" rtl="0" algn="l">
              <a:lnSpc>
                <a:spcPct val="80000"/>
              </a:lnSpc>
              <a:spcBef>
                <a:spcPts val="0"/>
              </a:spcBef>
              <a:spcAft>
                <a:spcPts val="0"/>
              </a:spcAft>
              <a:buClr>
                <a:schemeClr val="dk1"/>
              </a:buClr>
              <a:buSzPts val="1125"/>
              <a:buChar char="•"/>
            </a:pPr>
            <a:r>
              <a:rPr lang="en-US" sz="1125"/>
              <a:t>The zero-day was not discussed in detail</a:t>
            </a:r>
            <a:endParaRPr/>
          </a:p>
          <a:p>
            <a:pPr indent="-100012" lvl="1" marL="628650" rtl="0" algn="l">
              <a:lnSpc>
                <a:spcPct val="80000"/>
              </a:lnSpc>
              <a:spcBef>
                <a:spcPts val="0"/>
              </a:spcBef>
              <a:spcAft>
                <a:spcPts val="0"/>
              </a:spcAft>
              <a:buClr>
                <a:schemeClr val="dk1"/>
              </a:buClr>
              <a:buSzPts val="1125"/>
              <a:buNone/>
            </a:pPr>
            <a:r>
              <a:t/>
            </a:r>
            <a:endParaRPr sz="1125"/>
          </a:p>
        </p:txBody>
      </p:sp>
      <p:sp>
        <p:nvSpPr>
          <p:cNvPr id="92" name="Google Shape;92;p9"/>
          <p:cNvSpPr txBox="1"/>
          <p:nvPr>
            <p:ph idx="2" type="body"/>
          </p:nvPr>
        </p:nvSpPr>
        <p:spPr>
          <a:xfrm>
            <a:off x="2390053" y="75674"/>
            <a:ext cx="6527400" cy="58647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a:t>Case Study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Schools Master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2013-09-03T13:03:01Z</dcterms:created>
  <dc:creator>Jenna Bresnahan</dc:creator>
</cp:coreProperties>
</file>